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9"/>
  </p:notesMasterIdLst>
  <p:handoutMasterIdLst>
    <p:handoutMasterId r:id="rId20"/>
  </p:handoutMasterIdLst>
  <p:sldIdLst>
    <p:sldId id="275" r:id="rId5"/>
    <p:sldId id="282" r:id="rId6"/>
    <p:sldId id="288" r:id="rId7"/>
    <p:sldId id="276" r:id="rId8"/>
    <p:sldId id="284" r:id="rId9"/>
    <p:sldId id="289" r:id="rId10"/>
    <p:sldId id="283" r:id="rId11"/>
    <p:sldId id="277" r:id="rId12"/>
    <p:sldId id="278" r:id="rId13"/>
    <p:sldId id="285" r:id="rId14"/>
    <p:sldId id="279" r:id="rId15"/>
    <p:sldId id="286" r:id="rId16"/>
    <p:sldId id="281" r:id="rId17"/>
    <p:sldId id="287" r:id="rId18"/>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97DD"/>
    <a:srgbClr val="012B51"/>
    <a:srgbClr val="76C456"/>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192" autoAdjust="0"/>
  </p:normalViewPr>
  <p:slideViewPr>
    <p:cSldViewPr snapToGrid="0">
      <p:cViewPr varScale="1">
        <p:scale>
          <a:sx n="52" d="100"/>
          <a:sy n="52" d="100"/>
        </p:scale>
        <p:origin x="1458" y="72"/>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492D8D-4465-4C61-A1F6-9A8EDFE4C097}"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pt-BR"/>
        </a:p>
      </dgm:t>
    </dgm:pt>
    <dgm:pt modelId="{B502604E-D86A-44B6-BEB8-D018D294E7C7}">
      <dgm:prSet phldrT="[Texto]" custT="1"/>
      <dgm:spPr/>
      <dgm:t>
        <a:bodyPr/>
        <a:lstStyle/>
        <a:p>
          <a:r>
            <a:rPr lang="pt-BR" sz="1100" b="1" dirty="0">
              <a:solidFill>
                <a:srgbClr val="002060"/>
              </a:solidFill>
            </a:rPr>
            <a:t>Práticas e</a:t>
          </a:r>
        </a:p>
        <a:p>
          <a:r>
            <a:rPr lang="pt-BR" sz="1100" b="1" dirty="0">
              <a:solidFill>
                <a:srgbClr val="002060"/>
              </a:solidFill>
            </a:rPr>
            <a:t>cuidados</a:t>
          </a:r>
        </a:p>
        <a:p>
          <a:r>
            <a:rPr lang="pt-BR" sz="1100" b="1" dirty="0">
              <a:solidFill>
                <a:srgbClr val="002060"/>
              </a:solidFill>
            </a:rPr>
            <a:t>essenciais</a:t>
          </a:r>
        </a:p>
      </dgm:t>
    </dgm:pt>
    <dgm:pt modelId="{382E5CB0-F3F5-4010-BE01-88F5D0C9B872}" type="parTrans" cxnId="{E6C0AC23-BA2B-4908-9B3A-D1F349C5DD7F}">
      <dgm:prSet/>
      <dgm:spPr/>
      <dgm:t>
        <a:bodyPr/>
        <a:lstStyle/>
        <a:p>
          <a:endParaRPr lang="pt-BR" sz="1100" b="1">
            <a:solidFill>
              <a:srgbClr val="002060"/>
            </a:solidFill>
          </a:endParaRPr>
        </a:p>
      </dgm:t>
    </dgm:pt>
    <dgm:pt modelId="{C57D876E-A9A3-4DEA-A4D6-CCFD43A82F23}" type="sibTrans" cxnId="{E6C0AC23-BA2B-4908-9B3A-D1F349C5DD7F}">
      <dgm:prSet/>
      <dgm:spPr/>
      <dgm:t>
        <a:bodyPr/>
        <a:lstStyle/>
        <a:p>
          <a:endParaRPr lang="pt-BR" sz="1100" b="1">
            <a:solidFill>
              <a:srgbClr val="002060"/>
            </a:solidFill>
          </a:endParaRPr>
        </a:p>
      </dgm:t>
    </dgm:pt>
    <dgm:pt modelId="{842D786C-8D79-4252-8356-F66A67F87440}">
      <dgm:prSet phldrT="[Texto]" custT="1"/>
      <dgm:spPr/>
      <dgm:t>
        <a:bodyPr/>
        <a:lstStyle/>
        <a:p>
          <a:r>
            <a:rPr lang="pt-BR" sz="1100" b="1" dirty="0">
              <a:solidFill>
                <a:srgbClr val="002060"/>
              </a:solidFill>
            </a:rPr>
            <a:t>Depressão</a:t>
          </a:r>
        </a:p>
      </dgm:t>
    </dgm:pt>
    <dgm:pt modelId="{7E6AFDFD-8AEF-4503-BFE7-AFF51210B303}" type="parTrans" cxnId="{0B8D932D-DC5E-41AA-B209-2C9CF89D9A08}">
      <dgm:prSet/>
      <dgm:spPr/>
      <dgm:t>
        <a:bodyPr/>
        <a:lstStyle/>
        <a:p>
          <a:endParaRPr lang="pt-BR" sz="1100" b="1">
            <a:solidFill>
              <a:srgbClr val="002060"/>
            </a:solidFill>
          </a:endParaRPr>
        </a:p>
      </dgm:t>
    </dgm:pt>
    <dgm:pt modelId="{50FA0E26-8942-49AE-B60F-DF06502F07FE}" type="sibTrans" cxnId="{0B8D932D-DC5E-41AA-B209-2C9CF89D9A08}">
      <dgm:prSet/>
      <dgm:spPr/>
      <dgm:t>
        <a:bodyPr/>
        <a:lstStyle/>
        <a:p>
          <a:endParaRPr lang="pt-BR" sz="1100" b="1">
            <a:solidFill>
              <a:srgbClr val="002060"/>
            </a:solidFill>
          </a:endParaRPr>
        </a:p>
      </dgm:t>
    </dgm:pt>
    <dgm:pt modelId="{388200BF-F84A-487F-8F49-9020DA30B2B1}">
      <dgm:prSet phldrT="[Texto]" custT="1"/>
      <dgm:spPr/>
      <dgm:t>
        <a:bodyPr/>
        <a:lstStyle/>
        <a:p>
          <a:r>
            <a:rPr lang="pt-BR" sz="1100" b="1" dirty="0">
              <a:solidFill>
                <a:srgbClr val="002060"/>
              </a:solidFill>
            </a:rPr>
            <a:t>Psicoses</a:t>
          </a:r>
        </a:p>
      </dgm:t>
    </dgm:pt>
    <dgm:pt modelId="{2CE3F683-F8D0-495B-B543-5571304DDE46}" type="parTrans" cxnId="{E3B2AD1D-6513-4295-9B54-8A8CE38309E8}">
      <dgm:prSet/>
      <dgm:spPr/>
      <dgm:t>
        <a:bodyPr/>
        <a:lstStyle/>
        <a:p>
          <a:endParaRPr lang="pt-BR" sz="1100" b="1">
            <a:solidFill>
              <a:srgbClr val="002060"/>
            </a:solidFill>
          </a:endParaRPr>
        </a:p>
      </dgm:t>
    </dgm:pt>
    <dgm:pt modelId="{320EFD2E-C098-4579-BBCF-E44D7FC3E1E8}" type="sibTrans" cxnId="{E3B2AD1D-6513-4295-9B54-8A8CE38309E8}">
      <dgm:prSet/>
      <dgm:spPr/>
      <dgm:t>
        <a:bodyPr/>
        <a:lstStyle/>
        <a:p>
          <a:endParaRPr lang="pt-BR" sz="1100" b="1">
            <a:solidFill>
              <a:srgbClr val="002060"/>
            </a:solidFill>
          </a:endParaRPr>
        </a:p>
      </dgm:t>
    </dgm:pt>
    <dgm:pt modelId="{AC9011FC-AEE5-4458-A51A-4FA249BCAC2C}">
      <dgm:prSet phldrT="[Texto]" custT="1"/>
      <dgm:spPr/>
      <dgm:t>
        <a:bodyPr/>
        <a:lstStyle/>
        <a:p>
          <a:r>
            <a:rPr lang="pt-BR" sz="1100" b="1" dirty="0">
              <a:solidFill>
                <a:srgbClr val="C00000"/>
              </a:solidFill>
            </a:rPr>
            <a:t>Epilepsia</a:t>
          </a:r>
        </a:p>
      </dgm:t>
    </dgm:pt>
    <dgm:pt modelId="{B0C3EDBC-E9D7-4439-942D-9503F63F3378}" type="parTrans" cxnId="{C9C97C81-BB2D-43A3-B42A-518468803D2C}">
      <dgm:prSet/>
      <dgm:spPr/>
      <dgm:t>
        <a:bodyPr/>
        <a:lstStyle/>
        <a:p>
          <a:endParaRPr lang="pt-BR" sz="1100" b="1">
            <a:solidFill>
              <a:srgbClr val="002060"/>
            </a:solidFill>
          </a:endParaRPr>
        </a:p>
      </dgm:t>
    </dgm:pt>
    <dgm:pt modelId="{E74B3633-D9A3-407F-A6FA-D89CEC8CBC01}" type="sibTrans" cxnId="{C9C97C81-BB2D-43A3-B42A-518468803D2C}">
      <dgm:prSet/>
      <dgm:spPr/>
      <dgm:t>
        <a:bodyPr/>
        <a:lstStyle/>
        <a:p>
          <a:endParaRPr lang="pt-BR" sz="1100" b="1">
            <a:solidFill>
              <a:srgbClr val="002060"/>
            </a:solidFill>
          </a:endParaRPr>
        </a:p>
      </dgm:t>
    </dgm:pt>
    <dgm:pt modelId="{48CD92A8-22DE-4F69-AB5B-14D7FEE51764}">
      <dgm:prSet phldrT="[Texto]" custT="1"/>
      <dgm:spPr/>
      <dgm:t>
        <a:bodyPr/>
        <a:lstStyle/>
        <a:p>
          <a:r>
            <a:rPr lang="pt-BR" sz="1100" b="1" dirty="0">
              <a:solidFill>
                <a:srgbClr val="002060"/>
              </a:solidFill>
            </a:rPr>
            <a:t>Transtornos mentais</a:t>
          </a:r>
        </a:p>
        <a:p>
          <a:r>
            <a:rPr lang="pt-BR" sz="1100" b="1" dirty="0">
              <a:solidFill>
                <a:srgbClr val="002060"/>
              </a:solidFill>
            </a:rPr>
            <a:t>e comportamentais</a:t>
          </a:r>
        </a:p>
        <a:p>
          <a:r>
            <a:rPr lang="pt-BR" sz="1100" b="1" dirty="0">
              <a:solidFill>
                <a:srgbClr val="002060"/>
              </a:solidFill>
            </a:rPr>
            <a:t>em crianças e</a:t>
          </a:r>
        </a:p>
        <a:p>
          <a:r>
            <a:rPr lang="pt-BR" sz="1100" b="1" dirty="0">
              <a:solidFill>
                <a:srgbClr val="002060"/>
              </a:solidFill>
            </a:rPr>
            <a:t>Adolescentes</a:t>
          </a:r>
        </a:p>
      </dgm:t>
    </dgm:pt>
    <dgm:pt modelId="{3834C23D-C7BF-48A8-A527-38C02B9DBE07}" type="parTrans" cxnId="{3470F082-AD1F-49CC-AA2E-F86CAD2AF8A6}">
      <dgm:prSet/>
      <dgm:spPr/>
      <dgm:t>
        <a:bodyPr/>
        <a:lstStyle/>
        <a:p>
          <a:endParaRPr lang="pt-BR" sz="1100" b="1">
            <a:solidFill>
              <a:srgbClr val="002060"/>
            </a:solidFill>
          </a:endParaRPr>
        </a:p>
      </dgm:t>
    </dgm:pt>
    <dgm:pt modelId="{E2979243-CC38-4FD4-9EF7-EF7D0F455437}" type="sibTrans" cxnId="{3470F082-AD1F-49CC-AA2E-F86CAD2AF8A6}">
      <dgm:prSet/>
      <dgm:spPr/>
      <dgm:t>
        <a:bodyPr/>
        <a:lstStyle/>
        <a:p>
          <a:endParaRPr lang="pt-BR" sz="1100" b="1">
            <a:solidFill>
              <a:srgbClr val="002060"/>
            </a:solidFill>
          </a:endParaRPr>
        </a:p>
      </dgm:t>
    </dgm:pt>
    <dgm:pt modelId="{9AB12251-0652-4C9E-963F-4948FC27C7FF}">
      <dgm:prSet phldrT="[Texto]" custT="1"/>
      <dgm:spPr/>
      <dgm:t>
        <a:bodyPr/>
        <a:lstStyle/>
        <a:p>
          <a:r>
            <a:rPr lang="pt-BR" sz="1100" b="1" dirty="0">
              <a:solidFill>
                <a:srgbClr val="C00000"/>
              </a:solidFill>
            </a:rPr>
            <a:t>Demência</a:t>
          </a:r>
        </a:p>
      </dgm:t>
    </dgm:pt>
    <dgm:pt modelId="{9575677F-5B1D-4283-BAA4-2A8B7CF8E672}" type="parTrans" cxnId="{0056229E-463E-4FAF-8D2F-99C131750457}">
      <dgm:prSet/>
      <dgm:spPr/>
      <dgm:t>
        <a:bodyPr/>
        <a:lstStyle/>
        <a:p>
          <a:endParaRPr lang="pt-BR" sz="1100" b="1">
            <a:solidFill>
              <a:srgbClr val="002060"/>
            </a:solidFill>
          </a:endParaRPr>
        </a:p>
      </dgm:t>
    </dgm:pt>
    <dgm:pt modelId="{EFC0BEE8-D5FF-42A0-B28B-463EEDAA3115}" type="sibTrans" cxnId="{0056229E-463E-4FAF-8D2F-99C131750457}">
      <dgm:prSet/>
      <dgm:spPr/>
      <dgm:t>
        <a:bodyPr/>
        <a:lstStyle/>
        <a:p>
          <a:endParaRPr lang="pt-BR" sz="1100" b="1">
            <a:solidFill>
              <a:srgbClr val="002060"/>
            </a:solidFill>
          </a:endParaRPr>
        </a:p>
      </dgm:t>
    </dgm:pt>
    <dgm:pt modelId="{3000B04D-B0CC-4166-8C11-6609F2666183}">
      <dgm:prSet phldrT="[Texto]" custT="1"/>
      <dgm:spPr/>
      <dgm:t>
        <a:bodyPr/>
        <a:lstStyle/>
        <a:p>
          <a:r>
            <a:rPr lang="pt-BR" sz="1100" b="1" dirty="0">
              <a:solidFill>
                <a:srgbClr val="002060"/>
              </a:solidFill>
            </a:rPr>
            <a:t>Transtornos por uso de substâncias</a:t>
          </a:r>
        </a:p>
      </dgm:t>
    </dgm:pt>
    <dgm:pt modelId="{FD2F4915-D951-4397-A99B-1E709BCB93AB}" type="parTrans" cxnId="{C45BC0D6-EBF2-42DA-9FC8-7C7CB982B272}">
      <dgm:prSet/>
      <dgm:spPr/>
      <dgm:t>
        <a:bodyPr/>
        <a:lstStyle/>
        <a:p>
          <a:endParaRPr lang="pt-BR" sz="1100" b="1">
            <a:solidFill>
              <a:srgbClr val="002060"/>
            </a:solidFill>
          </a:endParaRPr>
        </a:p>
      </dgm:t>
    </dgm:pt>
    <dgm:pt modelId="{30395748-89E3-4A74-A40A-C1A73E2E5F04}" type="sibTrans" cxnId="{C45BC0D6-EBF2-42DA-9FC8-7C7CB982B272}">
      <dgm:prSet/>
      <dgm:spPr/>
      <dgm:t>
        <a:bodyPr/>
        <a:lstStyle/>
        <a:p>
          <a:endParaRPr lang="pt-BR" sz="1100" b="1">
            <a:solidFill>
              <a:srgbClr val="002060"/>
            </a:solidFill>
          </a:endParaRPr>
        </a:p>
      </dgm:t>
    </dgm:pt>
    <dgm:pt modelId="{E7D7DD73-2C39-4740-AA71-67DEC659F991}">
      <dgm:prSet phldrT="[Texto]" custT="1"/>
      <dgm:spPr/>
      <dgm:t>
        <a:bodyPr/>
        <a:lstStyle/>
        <a:p>
          <a:r>
            <a:rPr lang="pt-BR" sz="1100" b="1" dirty="0">
              <a:solidFill>
                <a:srgbClr val="002060"/>
              </a:solidFill>
            </a:rPr>
            <a:t>Autoagressão/suicídio</a:t>
          </a:r>
        </a:p>
      </dgm:t>
    </dgm:pt>
    <dgm:pt modelId="{97D4248E-3D90-4B13-A794-293E4CE19AE1}" type="parTrans" cxnId="{6A458BE7-FF68-44D1-8E89-2967A3A16D72}">
      <dgm:prSet/>
      <dgm:spPr/>
      <dgm:t>
        <a:bodyPr/>
        <a:lstStyle/>
        <a:p>
          <a:endParaRPr lang="pt-BR" sz="1100" b="1">
            <a:solidFill>
              <a:srgbClr val="002060"/>
            </a:solidFill>
          </a:endParaRPr>
        </a:p>
      </dgm:t>
    </dgm:pt>
    <dgm:pt modelId="{23F1EC86-34C9-4805-8BFD-A6853A0BCAA3}" type="sibTrans" cxnId="{6A458BE7-FF68-44D1-8E89-2967A3A16D72}">
      <dgm:prSet/>
      <dgm:spPr/>
      <dgm:t>
        <a:bodyPr/>
        <a:lstStyle/>
        <a:p>
          <a:endParaRPr lang="pt-BR" sz="1100" b="1">
            <a:solidFill>
              <a:srgbClr val="002060"/>
            </a:solidFill>
          </a:endParaRPr>
        </a:p>
      </dgm:t>
    </dgm:pt>
    <dgm:pt modelId="{BA7F8585-81B6-435A-BC8E-DD5C446616D6}">
      <dgm:prSet phldrT="[Texto]" custT="1"/>
      <dgm:spPr/>
      <dgm:t>
        <a:bodyPr/>
        <a:lstStyle/>
        <a:p>
          <a:r>
            <a:rPr lang="pt-BR" sz="1100" b="1" dirty="0">
              <a:solidFill>
                <a:srgbClr val="002060"/>
              </a:solidFill>
            </a:rPr>
            <a:t>Outras queixas significativas em saúde mental</a:t>
          </a:r>
        </a:p>
      </dgm:t>
    </dgm:pt>
    <dgm:pt modelId="{6D5BFB6F-DEB3-44B2-A7D6-31F02FE2D721}" type="parTrans" cxnId="{EF06499E-00D5-4451-8BFB-6CBE2677B1E0}">
      <dgm:prSet/>
      <dgm:spPr/>
      <dgm:t>
        <a:bodyPr/>
        <a:lstStyle/>
        <a:p>
          <a:endParaRPr lang="pt-BR" sz="1100" b="1">
            <a:solidFill>
              <a:srgbClr val="002060"/>
            </a:solidFill>
          </a:endParaRPr>
        </a:p>
      </dgm:t>
    </dgm:pt>
    <dgm:pt modelId="{1DF861A6-22DF-4D4E-926D-CB09F39AF127}" type="sibTrans" cxnId="{EF06499E-00D5-4451-8BFB-6CBE2677B1E0}">
      <dgm:prSet/>
      <dgm:spPr/>
      <dgm:t>
        <a:bodyPr/>
        <a:lstStyle/>
        <a:p>
          <a:endParaRPr lang="pt-BR" sz="1100" b="1">
            <a:solidFill>
              <a:srgbClr val="002060"/>
            </a:solidFill>
          </a:endParaRPr>
        </a:p>
      </dgm:t>
    </dgm:pt>
    <dgm:pt modelId="{50A5EB66-D9B6-4391-99D2-377C63FF4016}" type="pres">
      <dgm:prSet presAssocID="{D0492D8D-4465-4C61-A1F6-9A8EDFE4C097}" presName="diagram" presStyleCnt="0">
        <dgm:presLayoutVars>
          <dgm:dir/>
          <dgm:resizeHandles val="exact"/>
        </dgm:presLayoutVars>
      </dgm:prSet>
      <dgm:spPr/>
    </dgm:pt>
    <dgm:pt modelId="{D48B4175-D3F7-4E17-A70D-5994AD857C40}" type="pres">
      <dgm:prSet presAssocID="{B502604E-D86A-44B6-BEB8-D018D294E7C7}" presName="node" presStyleLbl="node1" presStyleIdx="0" presStyleCnt="9">
        <dgm:presLayoutVars>
          <dgm:bulletEnabled val="1"/>
        </dgm:presLayoutVars>
      </dgm:prSet>
      <dgm:spPr/>
    </dgm:pt>
    <dgm:pt modelId="{B860362B-5910-4E3A-AFE1-B92130E88C67}" type="pres">
      <dgm:prSet presAssocID="{C57D876E-A9A3-4DEA-A4D6-CCFD43A82F23}" presName="sibTrans" presStyleCnt="0"/>
      <dgm:spPr/>
    </dgm:pt>
    <dgm:pt modelId="{7307BC3E-A073-4DF9-8A42-C23C57D59BFF}" type="pres">
      <dgm:prSet presAssocID="{842D786C-8D79-4252-8356-F66A67F87440}" presName="node" presStyleLbl="node1" presStyleIdx="1" presStyleCnt="9">
        <dgm:presLayoutVars>
          <dgm:bulletEnabled val="1"/>
        </dgm:presLayoutVars>
      </dgm:prSet>
      <dgm:spPr/>
    </dgm:pt>
    <dgm:pt modelId="{13249A57-7847-45A7-9502-A29CB532D4DC}" type="pres">
      <dgm:prSet presAssocID="{50FA0E26-8942-49AE-B60F-DF06502F07FE}" presName="sibTrans" presStyleCnt="0"/>
      <dgm:spPr/>
    </dgm:pt>
    <dgm:pt modelId="{5E25B6D3-4A31-4B92-B7FE-31BF5FC11E92}" type="pres">
      <dgm:prSet presAssocID="{388200BF-F84A-487F-8F49-9020DA30B2B1}" presName="node" presStyleLbl="node1" presStyleIdx="2" presStyleCnt="9">
        <dgm:presLayoutVars>
          <dgm:bulletEnabled val="1"/>
        </dgm:presLayoutVars>
      </dgm:prSet>
      <dgm:spPr/>
    </dgm:pt>
    <dgm:pt modelId="{C625CA7D-6B9A-44C0-8311-54E803E9068B}" type="pres">
      <dgm:prSet presAssocID="{320EFD2E-C098-4579-BBCF-E44D7FC3E1E8}" presName="sibTrans" presStyleCnt="0"/>
      <dgm:spPr/>
    </dgm:pt>
    <dgm:pt modelId="{E566735D-7049-4212-9480-82ADD289CF66}" type="pres">
      <dgm:prSet presAssocID="{AC9011FC-AEE5-4458-A51A-4FA249BCAC2C}" presName="node" presStyleLbl="node1" presStyleIdx="3" presStyleCnt="9">
        <dgm:presLayoutVars>
          <dgm:bulletEnabled val="1"/>
        </dgm:presLayoutVars>
      </dgm:prSet>
      <dgm:spPr/>
    </dgm:pt>
    <dgm:pt modelId="{9CC899B2-B9E2-4616-BBC7-362D21E80978}" type="pres">
      <dgm:prSet presAssocID="{E74B3633-D9A3-407F-A6FA-D89CEC8CBC01}" presName="sibTrans" presStyleCnt="0"/>
      <dgm:spPr/>
    </dgm:pt>
    <dgm:pt modelId="{99671419-30EF-493E-BD55-CF0C592FB1C3}" type="pres">
      <dgm:prSet presAssocID="{48CD92A8-22DE-4F69-AB5B-14D7FEE51764}" presName="node" presStyleLbl="node1" presStyleIdx="4" presStyleCnt="9">
        <dgm:presLayoutVars>
          <dgm:bulletEnabled val="1"/>
        </dgm:presLayoutVars>
      </dgm:prSet>
      <dgm:spPr/>
    </dgm:pt>
    <dgm:pt modelId="{CC05C211-0B03-473D-B0EE-CE46732E68F1}" type="pres">
      <dgm:prSet presAssocID="{E2979243-CC38-4FD4-9EF7-EF7D0F455437}" presName="sibTrans" presStyleCnt="0"/>
      <dgm:spPr/>
    </dgm:pt>
    <dgm:pt modelId="{A5049151-3159-411F-8B78-0473CDBDAA28}" type="pres">
      <dgm:prSet presAssocID="{9AB12251-0652-4C9E-963F-4948FC27C7FF}" presName="node" presStyleLbl="node1" presStyleIdx="5" presStyleCnt="9">
        <dgm:presLayoutVars>
          <dgm:bulletEnabled val="1"/>
        </dgm:presLayoutVars>
      </dgm:prSet>
      <dgm:spPr/>
    </dgm:pt>
    <dgm:pt modelId="{81D5FC9B-312A-4835-840D-8D3A72ABA431}" type="pres">
      <dgm:prSet presAssocID="{EFC0BEE8-D5FF-42A0-B28B-463EEDAA3115}" presName="sibTrans" presStyleCnt="0"/>
      <dgm:spPr/>
    </dgm:pt>
    <dgm:pt modelId="{1D4DA032-C69B-40AD-8D73-5224BE161E81}" type="pres">
      <dgm:prSet presAssocID="{3000B04D-B0CC-4166-8C11-6609F2666183}" presName="node" presStyleLbl="node1" presStyleIdx="6" presStyleCnt="9">
        <dgm:presLayoutVars>
          <dgm:bulletEnabled val="1"/>
        </dgm:presLayoutVars>
      </dgm:prSet>
      <dgm:spPr/>
    </dgm:pt>
    <dgm:pt modelId="{6D2C1B66-DA15-4F4F-AC3A-702F1C263F65}" type="pres">
      <dgm:prSet presAssocID="{30395748-89E3-4A74-A40A-C1A73E2E5F04}" presName="sibTrans" presStyleCnt="0"/>
      <dgm:spPr/>
    </dgm:pt>
    <dgm:pt modelId="{6257F916-C37D-4777-B80A-D3CA7028CEDD}" type="pres">
      <dgm:prSet presAssocID="{E7D7DD73-2C39-4740-AA71-67DEC659F991}" presName="node" presStyleLbl="node1" presStyleIdx="7" presStyleCnt="9">
        <dgm:presLayoutVars>
          <dgm:bulletEnabled val="1"/>
        </dgm:presLayoutVars>
      </dgm:prSet>
      <dgm:spPr/>
    </dgm:pt>
    <dgm:pt modelId="{C9A1BCAF-7833-4609-B518-A6BB85327EC4}" type="pres">
      <dgm:prSet presAssocID="{23F1EC86-34C9-4805-8BFD-A6853A0BCAA3}" presName="sibTrans" presStyleCnt="0"/>
      <dgm:spPr/>
    </dgm:pt>
    <dgm:pt modelId="{08D8FA12-92A8-4ABC-8FDD-EFAED589E4CB}" type="pres">
      <dgm:prSet presAssocID="{BA7F8585-81B6-435A-BC8E-DD5C446616D6}" presName="node" presStyleLbl="node1" presStyleIdx="8" presStyleCnt="9">
        <dgm:presLayoutVars>
          <dgm:bulletEnabled val="1"/>
        </dgm:presLayoutVars>
      </dgm:prSet>
      <dgm:spPr/>
    </dgm:pt>
  </dgm:ptLst>
  <dgm:cxnLst>
    <dgm:cxn modelId="{10ED5A00-2403-4465-8D35-749B71B2F579}" type="presOf" srcId="{D0492D8D-4465-4C61-A1F6-9A8EDFE4C097}" destId="{50A5EB66-D9B6-4391-99D2-377C63FF4016}" srcOrd="0" destOrd="0" presId="urn:microsoft.com/office/officeart/2005/8/layout/default"/>
    <dgm:cxn modelId="{6E6CFD09-446D-49AD-A440-7D42435FD5AE}" type="presOf" srcId="{388200BF-F84A-487F-8F49-9020DA30B2B1}" destId="{5E25B6D3-4A31-4B92-B7FE-31BF5FC11E92}" srcOrd="0" destOrd="0" presId="urn:microsoft.com/office/officeart/2005/8/layout/default"/>
    <dgm:cxn modelId="{4690F515-E7D2-400C-9FA7-CC2111FB2B3D}" type="presOf" srcId="{AC9011FC-AEE5-4458-A51A-4FA249BCAC2C}" destId="{E566735D-7049-4212-9480-82ADD289CF66}" srcOrd="0" destOrd="0" presId="urn:microsoft.com/office/officeart/2005/8/layout/default"/>
    <dgm:cxn modelId="{80C1FD19-33E5-42BF-B6A8-0127F3B7DD23}" type="presOf" srcId="{3000B04D-B0CC-4166-8C11-6609F2666183}" destId="{1D4DA032-C69B-40AD-8D73-5224BE161E81}" srcOrd="0" destOrd="0" presId="urn:microsoft.com/office/officeart/2005/8/layout/default"/>
    <dgm:cxn modelId="{E3B2AD1D-6513-4295-9B54-8A8CE38309E8}" srcId="{D0492D8D-4465-4C61-A1F6-9A8EDFE4C097}" destId="{388200BF-F84A-487F-8F49-9020DA30B2B1}" srcOrd="2" destOrd="0" parTransId="{2CE3F683-F8D0-495B-B543-5571304DDE46}" sibTransId="{320EFD2E-C098-4579-BBCF-E44D7FC3E1E8}"/>
    <dgm:cxn modelId="{E6C0AC23-BA2B-4908-9B3A-D1F349C5DD7F}" srcId="{D0492D8D-4465-4C61-A1F6-9A8EDFE4C097}" destId="{B502604E-D86A-44B6-BEB8-D018D294E7C7}" srcOrd="0" destOrd="0" parTransId="{382E5CB0-F3F5-4010-BE01-88F5D0C9B872}" sibTransId="{C57D876E-A9A3-4DEA-A4D6-CCFD43A82F23}"/>
    <dgm:cxn modelId="{F74F4224-D910-45E8-B283-5D0D9E7B0A15}" type="presOf" srcId="{48CD92A8-22DE-4F69-AB5B-14D7FEE51764}" destId="{99671419-30EF-493E-BD55-CF0C592FB1C3}" srcOrd="0" destOrd="0" presId="urn:microsoft.com/office/officeart/2005/8/layout/default"/>
    <dgm:cxn modelId="{0B8D932D-DC5E-41AA-B209-2C9CF89D9A08}" srcId="{D0492D8D-4465-4C61-A1F6-9A8EDFE4C097}" destId="{842D786C-8D79-4252-8356-F66A67F87440}" srcOrd="1" destOrd="0" parTransId="{7E6AFDFD-8AEF-4503-BFE7-AFF51210B303}" sibTransId="{50FA0E26-8942-49AE-B60F-DF06502F07FE}"/>
    <dgm:cxn modelId="{1DBC6340-B51B-40A3-BDBC-B6DC973020D5}" type="presOf" srcId="{E7D7DD73-2C39-4740-AA71-67DEC659F991}" destId="{6257F916-C37D-4777-B80A-D3CA7028CEDD}" srcOrd="0" destOrd="0" presId="urn:microsoft.com/office/officeart/2005/8/layout/default"/>
    <dgm:cxn modelId="{1A821448-826A-498C-B46D-D2FC62635CB1}" type="presOf" srcId="{BA7F8585-81B6-435A-BC8E-DD5C446616D6}" destId="{08D8FA12-92A8-4ABC-8FDD-EFAED589E4CB}" srcOrd="0" destOrd="0" presId="urn:microsoft.com/office/officeart/2005/8/layout/default"/>
    <dgm:cxn modelId="{488C3551-41BD-49AB-8FF6-12A860932108}" type="presOf" srcId="{B502604E-D86A-44B6-BEB8-D018D294E7C7}" destId="{D48B4175-D3F7-4E17-A70D-5994AD857C40}" srcOrd="0" destOrd="0" presId="urn:microsoft.com/office/officeart/2005/8/layout/default"/>
    <dgm:cxn modelId="{C9C97C81-BB2D-43A3-B42A-518468803D2C}" srcId="{D0492D8D-4465-4C61-A1F6-9A8EDFE4C097}" destId="{AC9011FC-AEE5-4458-A51A-4FA249BCAC2C}" srcOrd="3" destOrd="0" parTransId="{B0C3EDBC-E9D7-4439-942D-9503F63F3378}" sibTransId="{E74B3633-D9A3-407F-A6FA-D89CEC8CBC01}"/>
    <dgm:cxn modelId="{3470F082-AD1F-49CC-AA2E-F86CAD2AF8A6}" srcId="{D0492D8D-4465-4C61-A1F6-9A8EDFE4C097}" destId="{48CD92A8-22DE-4F69-AB5B-14D7FEE51764}" srcOrd="4" destOrd="0" parTransId="{3834C23D-C7BF-48A8-A527-38C02B9DBE07}" sibTransId="{E2979243-CC38-4FD4-9EF7-EF7D0F455437}"/>
    <dgm:cxn modelId="{0056229E-463E-4FAF-8D2F-99C131750457}" srcId="{D0492D8D-4465-4C61-A1F6-9A8EDFE4C097}" destId="{9AB12251-0652-4C9E-963F-4948FC27C7FF}" srcOrd="5" destOrd="0" parTransId="{9575677F-5B1D-4283-BAA4-2A8B7CF8E672}" sibTransId="{EFC0BEE8-D5FF-42A0-B28B-463EEDAA3115}"/>
    <dgm:cxn modelId="{EF06499E-00D5-4451-8BFB-6CBE2677B1E0}" srcId="{D0492D8D-4465-4C61-A1F6-9A8EDFE4C097}" destId="{BA7F8585-81B6-435A-BC8E-DD5C446616D6}" srcOrd="8" destOrd="0" parTransId="{6D5BFB6F-DEB3-44B2-A7D6-31F02FE2D721}" sibTransId="{1DF861A6-22DF-4D4E-926D-CB09F39AF127}"/>
    <dgm:cxn modelId="{C45BC0D6-EBF2-42DA-9FC8-7C7CB982B272}" srcId="{D0492D8D-4465-4C61-A1F6-9A8EDFE4C097}" destId="{3000B04D-B0CC-4166-8C11-6609F2666183}" srcOrd="6" destOrd="0" parTransId="{FD2F4915-D951-4397-A99B-1E709BCB93AB}" sibTransId="{30395748-89E3-4A74-A40A-C1A73E2E5F04}"/>
    <dgm:cxn modelId="{6A458BE7-FF68-44D1-8E89-2967A3A16D72}" srcId="{D0492D8D-4465-4C61-A1F6-9A8EDFE4C097}" destId="{E7D7DD73-2C39-4740-AA71-67DEC659F991}" srcOrd="7" destOrd="0" parTransId="{97D4248E-3D90-4B13-A794-293E4CE19AE1}" sibTransId="{23F1EC86-34C9-4805-8BFD-A6853A0BCAA3}"/>
    <dgm:cxn modelId="{318A64F7-85A4-4055-A3F2-6C0A18E6A488}" type="presOf" srcId="{842D786C-8D79-4252-8356-F66A67F87440}" destId="{7307BC3E-A073-4DF9-8A42-C23C57D59BFF}" srcOrd="0" destOrd="0" presId="urn:microsoft.com/office/officeart/2005/8/layout/default"/>
    <dgm:cxn modelId="{331FF0FB-8DB8-4DCB-A833-5C0602102559}" type="presOf" srcId="{9AB12251-0652-4C9E-963F-4948FC27C7FF}" destId="{A5049151-3159-411F-8B78-0473CDBDAA28}" srcOrd="0" destOrd="0" presId="urn:microsoft.com/office/officeart/2005/8/layout/default"/>
    <dgm:cxn modelId="{E7B8DD7E-EAC6-487E-A232-383C7335B10E}" type="presParOf" srcId="{50A5EB66-D9B6-4391-99D2-377C63FF4016}" destId="{D48B4175-D3F7-4E17-A70D-5994AD857C40}" srcOrd="0" destOrd="0" presId="urn:microsoft.com/office/officeart/2005/8/layout/default"/>
    <dgm:cxn modelId="{15EC065E-CFFE-4ACD-BF84-F30C9F4A2409}" type="presParOf" srcId="{50A5EB66-D9B6-4391-99D2-377C63FF4016}" destId="{B860362B-5910-4E3A-AFE1-B92130E88C67}" srcOrd="1" destOrd="0" presId="urn:microsoft.com/office/officeart/2005/8/layout/default"/>
    <dgm:cxn modelId="{75DA3684-ED28-4B20-8B6A-E5A201006855}" type="presParOf" srcId="{50A5EB66-D9B6-4391-99D2-377C63FF4016}" destId="{7307BC3E-A073-4DF9-8A42-C23C57D59BFF}" srcOrd="2" destOrd="0" presId="urn:microsoft.com/office/officeart/2005/8/layout/default"/>
    <dgm:cxn modelId="{F1EEDF67-3A55-440F-82DB-BA755D1E02AA}" type="presParOf" srcId="{50A5EB66-D9B6-4391-99D2-377C63FF4016}" destId="{13249A57-7847-45A7-9502-A29CB532D4DC}" srcOrd="3" destOrd="0" presId="urn:microsoft.com/office/officeart/2005/8/layout/default"/>
    <dgm:cxn modelId="{D32C91F9-CC15-4018-87C9-9473BC09A860}" type="presParOf" srcId="{50A5EB66-D9B6-4391-99D2-377C63FF4016}" destId="{5E25B6D3-4A31-4B92-B7FE-31BF5FC11E92}" srcOrd="4" destOrd="0" presId="urn:microsoft.com/office/officeart/2005/8/layout/default"/>
    <dgm:cxn modelId="{CEEFF8A6-8246-4DF6-8585-880A8213FED0}" type="presParOf" srcId="{50A5EB66-D9B6-4391-99D2-377C63FF4016}" destId="{C625CA7D-6B9A-44C0-8311-54E803E9068B}" srcOrd="5" destOrd="0" presId="urn:microsoft.com/office/officeart/2005/8/layout/default"/>
    <dgm:cxn modelId="{9185FE07-1D49-42BA-83BC-7C4FB33E5A45}" type="presParOf" srcId="{50A5EB66-D9B6-4391-99D2-377C63FF4016}" destId="{E566735D-7049-4212-9480-82ADD289CF66}" srcOrd="6" destOrd="0" presId="urn:microsoft.com/office/officeart/2005/8/layout/default"/>
    <dgm:cxn modelId="{608EE7D7-56EA-4723-958B-5890831B1C64}" type="presParOf" srcId="{50A5EB66-D9B6-4391-99D2-377C63FF4016}" destId="{9CC899B2-B9E2-4616-BBC7-362D21E80978}" srcOrd="7" destOrd="0" presId="urn:microsoft.com/office/officeart/2005/8/layout/default"/>
    <dgm:cxn modelId="{03FF94BD-AAFD-4B29-B720-28730F3ED141}" type="presParOf" srcId="{50A5EB66-D9B6-4391-99D2-377C63FF4016}" destId="{99671419-30EF-493E-BD55-CF0C592FB1C3}" srcOrd="8" destOrd="0" presId="urn:microsoft.com/office/officeart/2005/8/layout/default"/>
    <dgm:cxn modelId="{5E6A2D61-5A17-4EAF-A6DD-EB73136B052C}" type="presParOf" srcId="{50A5EB66-D9B6-4391-99D2-377C63FF4016}" destId="{CC05C211-0B03-473D-B0EE-CE46732E68F1}" srcOrd="9" destOrd="0" presId="urn:microsoft.com/office/officeart/2005/8/layout/default"/>
    <dgm:cxn modelId="{3A59EF70-BFBC-4A4D-890C-F7FBCF192B0B}" type="presParOf" srcId="{50A5EB66-D9B6-4391-99D2-377C63FF4016}" destId="{A5049151-3159-411F-8B78-0473CDBDAA28}" srcOrd="10" destOrd="0" presId="urn:microsoft.com/office/officeart/2005/8/layout/default"/>
    <dgm:cxn modelId="{45015975-4B1B-4FDD-BEBB-2A47EA55CE42}" type="presParOf" srcId="{50A5EB66-D9B6-4391-99D2-377C63FF4016}" destId="{81D5FC9B-312A-4835-840D-8D3A72ABA431}" srcOrd="11" destOrd="0" presId="urn:microsoft.com/office/officeart/2005/8/layout/default"/>
    <dgm:cxn modelId="{8CA0D527-3E79-40F3-8BB0-28A3D2DBF1AB}" type="presParOf" srcId="{50A5EB66-D9B6-4391-99D2-377C63FF4016}" destId="{1D4DA032-C69B-40AD-8D73-5224BE161E81}" srcOrd="12" destOrd="0" presId="urn:microsoft.com/office/officeart/2005/8/layout/default"/>
    <dgm:cxn modelId="{22B99280-F604-43D1-BFBA-3C078D61A98D}" type="presParOf" srcId="{50A5EB66-D9B6-4391-99D2-377C63FF4016}" destId="{6D2C1B66-DA15-4F4F-AC3A-702F1C263F65}" srcOrd="13" destOrd="0" presId="urn:microsoft.com/office/officeart/2005/8/layout/default"/>
    <dgm:cxn modelId="{76F0C32C-D9ED-45AA-A4D5-6EE483C9651B}" type="presParOf" srcId="{50A5EB66-D9B6-4391-99D2-377C63FF4016}" destId="{6257F916-C37D-4777-B80A-D3CA7028CEDD}" srcOrd="14" destOrd="0" presId="urn:microsoft.com/office/officeart/2005/8/layout/default"/>
    <dgm:cxn modelId="{0BC406B6-C4B2-4B79-9759-7B44984228E6}" type="presParOf" srcId="{50A5EB66-D9B6-4391-99D2-377C63FF4016}" destId="{C9A1BCAF-7833-4609-B518-A6BB85327EC4}" srcOrd="15" destOrd="0" presId="urn:microsoft.com/office/officeart/2005/8/layout/default"/>
    <dgm:cxn modelId="{38C776B1-FFAE-4315-AEFE-2FA1D262F794}" type="presParOf" srcId="{50A5EB66-D9B6-4391-99D2-377C63FF4016}" destId="{08D8FA12-92A8-4ABC-8FDD-EFAED589E4CB}" srcOrd="16" destOrd="0" presId="urn:microsoft.com/office/officeart/2005/8/layout/default"/>
  </dgm:cxnLst>
  <dgm:bg>
    <a:solidFill>
      <a:srgbClr val="0597DD"/>
    </a:solidFill>
  </dgm:bg>
  <dgm:whole>
    <a:ln w="57150">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B4175-D3F7-4E17-A70D-5994AD857C40}">
      <dsp:nvSpPr>
        <dsp:cNvPr id="0" name=""/>
        <dsp:cNvSpPr/>
      </dsp:nvSpPr>
      <dsp:spPr>
        <a:xfrm>
          <a:off x="362473" y="1627"/>
          <a:ext cx="1494591" cy="8967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Práticas e</a:t>
          </a:r>
        </a:p>
        <a:p>
          <a:pPr marL="0" lvl="0" indent="0" algn="ctr" defTabSz="488950">
            <a:lnSpc>
              <a:spcPct val="90000"/>
            </a:lnSpc>
            <a:spcBef>
              <a:spcPct val="0"/>
            </a:spcBef>
            <a:spcAft>
              <a:spcPct val="35000"/>
            </a:spcAft>
            <a:buNone/>
          </a:pPr>
          <a:r>
            <a:rPr lang="pt-BR" sz="1100" b="1" kern="1200" dirty="0">
              <a:solidFill>
                <a:srgbClr val="002060"/>
              </a:solidFill>
            </a:rPr>
            <a:t>cuidados</a:t>
          </a:r>
        </a:p>
        <a:p>
          <a:pPr marL="0" lvl="0" indent="0" algn="ctr" defTabSz="488950">
            <a:lnSpc>
              <a:spcPct val="90000"/>
            </a:lnSpc>
            <a:spcBef>
              <a:spcPct val="0"/>
            </a:spcBef>
            <a:spcAft>
              <a:spcPct val="35000"/>
            </a:spcAft>
            <a:buNone/>
          </a:pPr>
          <a:r>
            <a:rPr lang="pt-BR" sz="1100" b="1" kern="1200" dirty="0">
              <a:solidFill>
                <a:srgbClr val="002060"/>
              </a:solidFill>
            </a:rPr>
            <a:t>essenciais</a:t>
          </a:r>
        </a:p>
      </dsp:txBody>
      <dsp:txXfrm>
        <a:off x="362473" y="1627"/>
        <a:ext cx="1494591" cy="896754"/>
      </dsp:txXfrm>
    </dsp:sp>
    <dsp:sp modelId="{7307BC3E-A073-4DF9-8A42-C23C57D59BFF}">
      <dsp:nvSpPr>
        <dsp:cNvPr id="0" name=""/>
        <dsp:cNvSpPr/>
      </dsp:nvSpPr>
      <dsp:spPr>
        <a:xfrm>
          <a:off x="2006523" y="1627"/>
          <a:ext cx="1494591" cy="896754"/>
        </a:xfrm>
        <a:prstGeom prst="rect">
          <a:avLst/>
        </a:prstGeom>
        <a:solidFill>
          <a:schemeClr val="accent4">
            <a:hueOff val="-1228099"/>
            <a:satOff val="-676"/>
            <a:lumOff val="12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Depressão</a:t>
          </a:r>
        </a:p>
      </dsp:txBody>
      <dsp:txXfrm>
        <a:off x="2006523" y="1627"/>
        <a:ext cx="1494591" cy="896754"/>
      </dsp:txXfrm>
    </dsp:sp>
    <dsp:sp modelId="{5E25B6D3-4A31-4B92-B7FE-31BF5FC11E92}">
      <dsp:nvSpPr>
        <dsp:cNvPr id="0" name=""/>
        <dsp:cNvSpPr/>
      </dsp:nvSpPr>
      <dsp:spPr>
        <a:xfrm>
          <a:off x="3650573" y="1627"/>
          <a:ext cx="1494591" cy="896754"/>
        </a:xfrm>
        <a:prstGeom prst="rect">
          <a:avLst/>
        </a:prstGeom>
        <a:solidFill>
          <a:schemeClr val="accent4">
            <a:hueOff val="-2456199"/>
            <a:satOff val="-1351"/>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Psicoses</a:t>
          </a:r>
        </a:p>
      </dsp:txBody>
      <dsp:txXfrm>
        <a:off x="3650573" y="1627"/>
        <a:ext cx="1494591" cy="896754"/>
      </dsp:txXfrm>
    </dsp:sp>
    <dsp:sp modelId="{E566735D-7049-4212-9480-82ADD289CF66}">
      <dsp:nvSpPr>
        <dsp:cNvPr id="0" name=""/>
        <dsp:cNvSpPr/>
      </dsp:nvSpPr>
      <dsp:spPr>
        <a:xfrm>
          <a:off x="5294623" y="1627"/>
          <a:ext cx="1494591" cy="896754"/>
        </a:xfrm>
        <a:prstGeom prst="rect">
          <a:avLst/>
        </a:prstGeom>
        <a:solidFill>
          <a:schemeClr val="accent4">
            <a:hueOff val="-3684299"/>
            <a:satOff val="-2027"/>
            <a:lumOff val="36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C00000"/>
              </a:solidFill>
            </a:rPr>
            <a:t>Epilepsia</a:t>
          </a:r>
        </a:p>
      </dsp:txBody>
      <dsp:txXfrm>
        <a:off x="5294623" y="1627"/>
        <a:ext cx="1494591" cy="896754"/>
      </dsp:txXfrm>
    </dsp:sp>
    <dsp:sp modelId="{99671419-30EF-493E-BD55-CF0C592FB1C3}">
      <dsp:nvSpPr>
        <dsp:cNvPr id="0" name=""/>
        <dsp:cNvSpPr/>
      </dsp:nvSpPr>
      <dsp:spPr>
        <a:xfrm>
          <a:off x="362473" y="1047841"/>
          <a:ext cx="1494591" cy="896754"/>
        </a:xfrm>
        <a:prstGeom prst="rect">
          <a:avLst/>
        </a:prstGeom>
        <a:solidFill>
          <a:schemeClr val="accent4">
            <a:hueOff val="-4912398"/>
            <a:satOff val="-2703"/>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Transtornos mentais</a:t>
          </a:r>
        </a:p>
        <a:p>
          <a:pPr marL="0" lvl="0" indent="0" algn="ctr" defTabSz="488950">
            <a:lnSpc>
              <a:spcPct val="90000"/>
            </a:lnSpc>
            <a:spcBef>
              <a:spcPct val="0"/>
            </a:spcBef>
            <a:spcAft>
              <a:spcPct val="35000"/>
            </a:spcAft>
            <a:buNone/>
          </a:pPr>
          <a:r>
            <a:rPr lang="pt-BR" sz="1100" b="1" kern="1200" dirty="0">
              <a:solidFill>
                <a:srgbClr val="002060"/>
              </a:solidFill>
            </a:rPr>
            <a:t>e comportamentais</a:t>
          </a:r>
        </a:p>
        <a:p>
          <a:pPr marL="0" lvl="0" indent="0" algn="ctr" defTabSz="488950">
            <a:lnSpc>
              <a:spcPct val="90000"/>
            </a:lnSpc>
            <a:spcBef>
              <a:spcPct val="0"/>
            </a:spcBef>
            <a:spcAft>
              <a:spcPct val="35000"/>
            </a:spcAft>
            <a:buNone/>
          </a:pPr>
          <a:r>
            <a:rPr lang="pt-BR" sz="1100" b="1" kern="1200" dirty="0">
              <a:solidFill>
                <a:srgbClr val="002060"/>
              </a:solidFill>
            </a:rPr>
            <a:t>em crianças e</a:t>
          </a:r>
        </a:p>
        <a:p>
          <a:pPr marL="0" lvl="0" indent="0" algn="ctr" defTabSz="488950">
            <a:lnSpc>
              <a:spcPct val="90000"/>
            </a:lnSpc>
            <a:spcBef>
              <a:spcPct val="0"/>
            </a:spcBef>
            <a:spcAft>
              <a:spcPct val="35000"/>
            </a:spcAft>
            <a:buNone/>
          </a:pPr>
          <a:r>
            <a:rPr lang="pt-BR" sz="1100" b="1" kern="1200" dirty="0">
              <a:solidFill>
                <a:srgbClr val="002060"/>
              </a:solidFill>
            </a:rPr>
            <a:t>Adolescentes</a:t>
          </a:r>
        </a:p>
      </dsp:txBody>
      <dsp:txXfrm>
        <a:off x="362473" y="1047841"/>
        <a:ext cx="1494591" cy="896754"/>
      </dsp:txXfrm>
    </dsp:sp>
    <dsp:sp modelId="{A5049151-3159-411F-8B78-0473CDBDAA28}">
      <dsp:nvSpPr>
        <dsp:cNvPr id="0" name=""/>
        <dsp:cNvSpPr/>
      </dsp:nvSpPr>
      <dsp:spPr>
        <a:xfrm>
          <a:off x="2006523" y="1047841"/>
          <a:ext cx="1494591" cy="896754"/>
        </a:xfrm>
        <a:prstGeom prst="rect">
          <a:avLst/>
        </a:prstGeom>
        <a:solidFill>
          <a:schemeClr val="accent4">
            <a:hueOff val="-6140497"/>
            <a:satOff val="-3378"/>
            <a:lumOff val="60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C00000"/>
              </a:solidFill>
            </a:rPr>
            <a:t>Demência</a:t>
          </a:r>
        </a:p>
      </dsp:txBody>
      <dsp:txXfrm>
        <a:off x="2006523" y="1047841"/>
        <a:ext cx="1494591" cy="896754"/>
      </dsp:txXfrm>
    </dsp:sp>
    <dsp:sp modelId="{1D4DA032-C69B-40AD-8D73-5224BE161E81}">
      <dsp:nvSpPr>
        <dsp:cNvPr id="0" name=""/>
        <dsp:cNvSpPr/>
      </dsp:nvSpPr>
      <dsp:spPr>
        <a:xfrm>
          <a:off x="3650573" y="1047841"/>
          <a:ext cx="1494591" cy="896754"/>
        </a:xfrm>
        <a:prstGeom prst="rect">
          <a:avLst/>
        </a:prstGeom>
        <a:solidFill>
          <a:schemeClr val="accent4">
            <a:hueOff val="-7368597"/>
            <a:satOff val="-4054"/>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Transtornos por uso de substâncias</a:t>
          </a:r>
        </a:p>
      </dsp:txBody>
      <dsp:txXfrm>
        <a:off x="3650573" y="1047841"/>
        <a:ext cx="1494591" cy="896754"/>
      </dsp:txXfrm>
    </dsp:sp>
    <dsp:sp modelId="{6257F916-C37D-4777-B80A-D3CA7028CEDD}">
      <dsp:nvSpPr>
        <dsp:cNvPr id="0" name=""/>
        <dsp:cNvSpPr/>
      </dsp:nvSpPr>
      <dsp:spPr>
        <a:xfrm>
          <a:off x="5294623" y="1047841"/>
          <a:ext cx="1494591" cy="896754"/>
        </a:xfrm>
        <a:prstGeom prst="rect">
          <a:avLst/>
        </a:prstGeom>
        <a:solidFill>
          <a:schemeClr val="accent4">
            <a:hueOff val="-8596696"/>
            <a:satOff val="-4729"/>
            <a:lumOff val="84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Autoagressão/suicídio</a:t>
          </a:r>
        </a:p>
      </dsp:txBody>
      <dsp:txXfrm>
        <a:off x="5294623" y="1047841"/>
        <a:ext cx="1494591" cy="896754"/>
      </dsp:txXfrm>
    </dsp:sp>
    <dsp:sp modelId="{08D8FA12-92A8-4ABC-8FDD-EFAED589E4CB}">
      <dsp:nvSpPr>
        <dsp:cNvPr id="0" name=""/>
        <dsp:cNvSpPr/>
      </dsp:nvSpPr>
      <dsp:spPr>
        <a:xfrm>
          <a:off x="2828548" y="2094055"/>
          <a:ext cx="1494591" cy="896754"/>
        </a:xfrm>
        <a:prstGeom prst="rect">
          <a:avLst/>
        </a:prstGeom>
        <a:solidFill>
          <a:schemeClr val="accent4">
            <a:hueOff val="-9824796"/>
            <a:satOff val="-5405"/>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Outras queixas significativas em saúde mental</a:t>
          </a:r>
        </a:p>
      </dsp:txBody>
      <dsp:txXfrm>
        <a:off x="2828548" y="2094055"/>
        <a:ext cx="1494591" cy="8967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5C0C6F-CDDD-4662-9DA0-3CBFCD37FD8E}" type="datetime1">
              <a:rPr lang="pt-BR" smtClean="0"/>
              <a:t>08/08/2023</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0021A4-12FA-4C9A-8282-C2BFD2881E46}" type="slidenum">
              <a:rPr lang="pt-BR" smtClean="0"/>
              <a:t>‹nº›</a:t>
            </a:fld>
            <a:endParaRPr lang="pt-BR" dirty="0"/>
          </a:p>
        </p:txBody>
      </p:sp>
    </p:spTree>
    <p:extLst>
      <p:ext uri="{BB962C8B-B14F-4D97-AF65-F5344CB8AC3E}">
        <p14:creationId xmlns:p14="http://schemas.microsoft.com/office/powerpoint/2010/main" val="625718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E7B25-8111-442E-A41B-2383A35EB02C}" type="datetime1">
              <a:rPr lang="pt-BR" smtClean="0"/>
              <a:pPr/>
              <a:t>08/08/2023</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0C6D3C-9EB0-4F2C-9026-3887D1CDB44E}" type="slidenum">
              <a:rPr lang="pt-BR" noProof="0" smtClean="0"/>
              <a:t>‹nº›</a:t>
            </a:fld>
            <a:endParaRPr lang="pt-BR" noProof="0" dirty="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Arial" panose="020B0604020202020204" pitchFamily="34" charset="0"/>
              <a:buChar char="•"/>
            </a:pPr>
            <a:r>
              <a:rPr lang="pt-BR" b="0" i="0" dirty="0">
                <a:solidFill>
                  <a:srgbClr val="1F1F1F"/>
                </a:solidFill>
                <a:effectLst/>
                <a:latin typeface="Google Sans"/>
              </a:rPr>
              <a:t>Quais são suas experiências com pessoas que buscam atendimento de saúde mental?</a:t>
            </a:r>
          </a:p>
          <a:p>
            <a:pPr algn="l"/>
            <a:r>
              <a:rPr lang="pt-BR" b="0" i="0" dirty="0">
                <a:solidFill>
                  <a:srgbClr val="1F1F1F"/>
                </a:solidFill>
                <a:effectLst/>
                <a:latin typeface="Google Sans"/>
              </a:rPr>
              <a:t>Esta pergunta é mais abrangente do que a pergunta original e permite que você obtenha uma visão mais profunda das experiências das pessoas com atendimento de saúde mental. Você pode perguntar às pessoas sobre suas motivações para buscar atendimento, seus desafios em encontrar um profissional de saúde mental e suas esperanças para o futuro do atendimento de saúde mental.</a:t>
            </a:r>
          </a:p>
          <a:p>
            <a:endParaRPr lang="pt-BR" dirty="0"/>
          </a:p>
          <a:p>
            <a:pPr algn="l"/>
            <a:r>
              <a:rPr lang="pt-BR" b="0" i="0" dirty="0">
                <a:solidFill>
                  <a:srgbClr val="1F1F1F"/>
                </a:solidFill>
                <a:effectLst/>
                <a:latin typeface="Google Sans"/>
              </a:rPr>
              <a:t>Claro, aqui está uma forma de reformular a pergunta "Quantas vezes as pessoas chegaram a você pedindo encaminhamentos para o psiquiatra ou psicólogo?" para os profissionais refletirem sobre o fato de que muitas pessoas não sabem que tipo de transtorno têm e acabam pedindo o especialista para isso:</a:t>
            </a:r>
          </a:p>
          <a:p>
            <a:pPr algn="l">
              <a:buFont typeface="Arial" panose="020B0604020202020204" pitchFamily="34" charset="0"/>
              <a:buChar char="•"/>
            </a:pPr>
            <a:r>
              <a:rPr lang="pt-BR" b="0" i="0" dirty="0">
                <a:solidFill>
                  <a:srgbClr val="1F1F1F"/>
                </a:solidFill>
                <a:effectLst/>
                <a:latin typeface="Google Sans"/>
              </a:rPr>
              <a:t>Quais são as suas experiências com pessoas que buscam atendimento de saúde mental e não sabem que tipo de transtorno têm?</a:t>
            </a:r>
          </a:p>
          <a:p>
            <a:pPr algn="l"/>
            <a:r>
              <a:rPr lang="pt-BR" b="0" i="0" dirty="0">
                <a:solidFill>
                  <a:srgbClr val="1F1F1F"/>
                </a:solidFill>
                <a:effectLst/>
                <a:latin typeface="Google Sans"/>
              </a:rPr>
              <a:t>Esta pergunta é mais específica do que a pergunta original e permite que você obtenha uma visão mais profunda das experiências das pessoas com saúde mental. Você pode perguntar às pessoas sobre seus sintomas, suas tentativas de autodiagnóstico e suas esperanças para o futuro do atendimento de saúde mental.</a:t>
            </a:r>
          </a:p>
          <a:p>
            <a:pPr algn="l"/>
            <a:r>
              <a:rPr lang="pt-BR" b="0" i="0" dirty="0">
                <a:solidFill>
                  <a:srgbClr val="1F1F1F"/>
                </a:solidFill>
                <a:effectLst/>
                <a:latin typeface="Google Sans"/>
              </a:rPr>
              <a:t>Aqui estão algumas perguntas adicionais que você pode fazer aos profissionais:</a:t>
            </a:r>
          </a:p>
          <a:p>
            <a:pPr algn="l">
              <a:buFont typeface="Arial" panose="020B0604020202020204" pitchFamily="34" charset="0"/>
              <a:buChar char="•"/>
            </a:pPr>
            <a:r>
              <a:rPr lang="pt-BR" b="0" i="0" dirty="0">
                <a:solidFill>
                  <a:srgbClr val="1F1F1F"/>
                </a:solidFill>
                <a:effectLst/>
                <a:latin typeface="Google Sans"/>
              </a:rPr>
              <a:t>Quais são os desafios de diagnosticar transtornos mentais?</a:t>
            </a:r>
          </a:p>
          <a:p>
            <a:pPr algn="l">
              <a:buFont typeface="Arial" panose="020B0604020202020204" pitchFamily="34" charset="0"/>
              <a:buChar char="•"/>
            </a:pPr>
            <a:r>
              <a:rPr lang="pt-BR" b="0" i="0" dirty="0">
                <a:solidFill>
                  <a:srgbClr val="1F1F1F"/>
                </a:solidFill>
                <a:effectLst/>
                <a:latin typeface="Google Sans"/>
              </a:rPr>
              <a:t>Como você pode ajudar as pessoas a entender seus sintomas e encontrar o tratamento certo?</a:t>
            </a:r>
          </a:p>
          <a:p>
            <a:pPr algn="l">
              <a:buFont typeface="Arial" panose="020B0604020202020204" pitchFamily="34" charset="0"/>
              <a:buChar char="•"/>
            </a:pPr>
            <a:r>
              <a:rPr lang="pt-BR" b="0" i="0" dirty="0">
                <a:solidFill>
                  <a:srgbClr val="1F1F1F"/>
                </a:solidFill>
                <a:effectLst/>
                <a:latin typeface="Google Sans"/>
              </a:rPr>
              <a:t>Quais são suas esperanças para o futuro do diagnóstico de transtornos mentais?</a:t>
            </a:r>
          </a:p>
          <a:p>
            <a:pPr algn="l"/>
            <a:r>
              <a:rPr lang="pt-BR" b="0" i="0" dirty="0">
                <a:solidFill>
                  <a:srgbClr val="1F1F1F"/>
                </a:solidFill>
                <a:effectLst/>
                <a:latin typeface="Google Sans"/>
              </a:rPr>
              <a:t>Ao fazer estas perguntas, você pode ajudar os profissionais a refletir sobre as experiências das pessoas com saúde mental e a desenvolver estratégias para melhorar o diagnóstico de transtornos mentais.</a:t>
            </a:r>
          </a:p>
          <a:p>
            <a:endParaRPr lang="pt-BR" dirty="0"/>
          </a:p>
          <a:p>
            <a:pPr algn="l"/>
            <a:r>
              <a:rPr lang="pt-BR" b="0" i="0" dirty="0">
                <a:solidFill>
                  <a:srgbClr val="1F1F1F"/>
                </a:solidFill>
                <a:effectLst/>
                <a:latin typeface="Google Sans"/>
              </a:rPr>
              <a:t>"Como profissional de saúde mental, você já sentiu que não consegue dar atendimento equitativo a todos os seus pacientes? Como você lida com a demanda tão grande de pacientes?"</a:t>
            </a:r>
          </a:p>
          <a:p>
            <a:pPr algn="l"/>
            <a:r>
              <a:rPr lang="pt-BR" b="0" i="0" dirty="0">
                <a:solidFill>
                  <a:srgbClr val="1F1F1F"/>
                </a:solidFill>
                <a:effectLst/>
                <a:latin typeface="Google Sans"/>
              </a:rPr>
              <a:t>Esta pergunta é mais abrangente do que a pergunta original e permite que você obtenha uma visão mais profunda das experiências dos profissionais de saúde mental com a demanda de pacientes. Você pode perguntar aos profissionais sobre como eles gerenciam suas agendas, como eles decidem quem atender e como eles lidam com pacientes que precisam de atendimento mais frequente.</a:t>
            </a:r>
          </a:p>
          <a:p>
            <a:pPr algn="l"/>
            <a:r>
              <a:rPr lang="pt-BR" b="0" i="0" dirty="0">
                <a:solidFill>
                  <a:srgbClr val="1F1F1F"/>
                </a:solidFill>
                <a:effectLst/>
                <a:latin typeface="Google Sans"/>
              </a:rPr>
              <a:t>Aqui estão algumas perguntas adicionais que você pode fazer aos profissionais:</a:t>
            </a:r>
          </a:p>
          <a:p>
            <a:pPr algn="l">
              <a:buFont typeface="Arial" panose="020B0604020202020204" pitchFamily="34" charset="0"/>
              <a:buChar char="•"/>
            </a:pPr>
            <a:r>
              <a:rPr lang="pt-BR" b="0" i="0" dirty="0">
                <a:solidFill>
                  <a:srgbClr val="1F1F1F"/>
                </a:solidFill>
                <a:effectLst/>
                <a:latin typeface="Google Sans"/>
              </a:rPr>
              <a:t>Quais são os desafios de atender a uma demanda tão grande de pacientes?</a:t>
            </a:r>
          </a:p>
          <a:p>
            <a:pPr algn="l">
              <a:buFont typeface="Arial" panose="020B0604020202020204" pitchFamily="34" charset="0"/>
              <a:buChar char="•"/>
            </a:pPr>
            <a:r>
              <a:rPr lang="pt-BR" b="0" i="0" dirty="0">
                <a:solidFill>
                  <a:srgbClr val="1F1F1F"/>
                </a:solidFill>
                <a:effectLst/>
                <a:latin typeface="Google Sans"/>
              </a:rPr>
              <a:t>Como você pode melhorar a equidade no atendimento de saúde mental?</a:t>
            </a:r>
          </a:p>
          <a:p>
            <a:pPr algn="l">
              <a:buFont typeface="Arial" panose="020B0604020202020204" pitchFamily="34" charset="0"/>
              <a:buChar char="•"/>
            </a:pPr>
            <a:r>
              <a:rPr lang="pt-BR" b="0" i="0" dirty="0">
                <a:solidFill>
                  <a:srgbClr val="1F1F1F"/>
                </a:solidFill>
                <a:effectLst/>
                <a:latin typeface="Google Sans"/>
              </a:rPr>
              <a:t>Quais são suas esperanças para o futuro do atendimento de saúde mental?</a:t>
            </a:r>
          </a:p>
          <a:p>
            <a:pPr algn="l"/>
            <a:r>
              <a:rPr lang="pt-BR" b="0" i="0" dirty="0">
                <a:solidFill>
                  <a:srgbClr val="1F1F1F"/>
                </a:solidFill>
                <a:effectLst/>
                <a:latin typeface="Google Sans"/>
              </a:rPr>
              <a:t>Ao fazer estas perguntas, você pode ajudar os profissionais a refletir sobre suas experiências com a demanda de pacientes e a desenvolver estratégias para melhorar a equidade no atendimento de saúde mental.</a:t>
            </a:r>
          </a:p>
          <a:p>
            <a:endParaRPr lang="pt-BR" dirty="0"/>
          </a:p>
          <a:p>
            <a:pPr algn="l"/>
            <a:r>
              <a:rPr lang="pt-BR" b="0" i="0" dirty="0" err="1">
                <a:solidFill>
                  <a:srgbClr val="1F1F1F"/>
                </a:solidFill>
                <a:effectLst/>
                <a:latin typeface="Google Sans"/>
              </a:rPr>
              <a:t>laro</a:t>
            </a:r>
            <a:r>
              <a:rPr lang="pt-BR" b="0" i="0" dirty="0">
                <a:solidFill>
                  <a:srgbClr val="1F1F1F"/>
                </a:solidFill>
                <a:effectLst/>
                <a:latin typeface="Google Sans"/>
              </a:rPr>
              <a:t>, aqui está uma forma de reformular a pergunta "Quantas vezes você atendeu uma pessoa com muitas queixas?" para refletir sobre o fato de que por trás de um paciente com muitas queixas existe um problema de saúde mental e social:</a:t>
            </a:r>
          </a:p>
          <a:p>
            <a:pPr algn="l">
              <a:buFont typeface="Arial" panose="020B0604020202020204" pitchFamily="34" charset="0"/>
              <a:buChar char="•"/>
            </a:pPr>
            <a:r>
              <a:rPr lang="pt-BR" b="0" i="0" dirty="0">
                <a:solidFill>
                  <a:srgbClr val="1F1F1F"/>
                </a:solidFill>
                <a:effectLst/>
                <a:latin typeface="Google Sans"/>
              </a:rPr>
              <a:t>"Quais são suas experiências com pacientes que apresentam muitas queixas? Você acha que esses pacientes podem estar lidando com problemas de saúde mental e sociais?"</a:t>
            </a:r>
          </a:p>
          <a:p>
            <a:pPr algn="l"/>
            <a:r>
              <a:rPr lang="pt-BR" b="0" i="0" dirty="0">
                <a:solidFill>
                  <a:srgbClr val="1F1F1F"/>
                </a:solidFill>
                <a:effectLst/>
                <a:latin typeface="Google Sans"/>
              </a:rPr>
              <a:t>Esta pergunta é mais abrangente do que a pergunta original e permite que você obtenha uma visão mais profunda das experiências dos profissionais generalistas com pacientes que apresentam muitas queixas. Você pode perguntar aos profissionais sobre como eles identificam pacientes que podem estar lidando com problemas de saúde mental e sociais, como eles abordam esses pacientes e quais são os desafios de tratar esses pacientes.</a:t>
            </a:r>
          </a:p>
          <a:p>
            <a:pPr algn="l"/>
            <a:r>
              <a:rPr lang="pt-BR" b="0" i="0" dirty="0">
                <a:solidFill>
                  <a:srgbClr val="1F1F1F"/>
                </a:solidFill>
                <a:effectLst/>
                <a:latin typeface="Google Sans"/>
              </a:rPr>
              <a:t>Aqui estão algumas perguntas adicionais que você pode fazer aos profissionais:</a:t>
            </a:r>
          </a:p>
          <a:p>
            <a:pPr algn="l">
              <a:buFont typeface="Arial" panose="020B0604020202020204" pitchFamily="34" charset="0"/>
              <a:buChar char="•"/>
            </a:pPr>
            <a:r>
              <a:rPr lang="pt-BR" b="0" i="0" dirty="0">
                <a:solidFill>
                  <a:srgbClr val="1F1F1F"/>
                </a:solidFill>
                <a:effectLst/>
                <a:latin typeface="Google Sans"/>
              </a:rPr>
              <a:t>Quais são os sinais e sintomas de problemas de saúde mental e sociais?</a:t>
            </a:r>
          </a:p>
          <a:p>
            <a:pPr algn="l">
              <a:buFont typeface="Arial" panose="020B0604020202020204" pitchFamily="34" charset="0"/>
              <a:buChar char="•"/>
            </a:pPr>
            <a:r>
              <a:rPr lang="pt-BR" b="0" i="0" dirty="0">
                <a:solidFill>
                  <a:srgbClr val="1F1F1F"/>
                </a:solidFill>
                <a:effectLst/>
                <a:latin typeface="Google Sans"/>
              </a:rPr>
              <a:t>Como você pode identificar pacientes que podem estar lidando com esses problemas?</a:t>
            </a:r>
          </a:p>
          <a:p>
            <a:pPr algn="l">
              <a:buFont typeface="Arial" panose="020B0604020202020204" pitchFamily="34" charset="0"/>
              <a:buChar char="•"/>
            </a:pPr>
            <a:r>
              <a:rPr lang="pt-BR" b="0" i="0" dirty="0">
                <a:solidFill>
                  <a:srgbClr val="1F1F1F"/>
                </a:solidFill>
                <a:effectLst/>
                <a:latin typeface="Google Sans"/>
              </a:rPr>
              <a:t>Quais são os desafios de tratar pacientes com problemas de saúde mental e sociais?</a:t>
            </a:r>
          </a:p>
          <a:p>
            <a:pPr algn="l">
              <a:buFont typeface="Arial" panose="020B0604020202020204" pitchFamily="34" charset="0"/>
              <a:buChar char="•"/>
            </a:pPr>
            <a:r>
              <a:rPr lang="pt-BR" b="0" i="0" dirty="0">
                <a:solidFill>
                  <a:srgbClr val="1F1F1F"/>
                </a:solidFill>
                <a:effectLst/>
                <a:latin typeface="Google Sans"/>
              </a:rPr>
              <a:t>Quais são suas esperanças para o futuro do tratamento de pacientes com problemas de saúde mental e sociais?</a:t>
            </a:r>
          </a:p>
          <a:p>
            <a:pPr algn="l"/>
            <a:r>
              <a:rPr lang="pt-BR" b="0" i="0" dirty="0">
                <a:solidFill>
                  <a:srgbClr val="1F1F1F"/>
                </a:solidFill>
                <a:effectLst/>
                <a:latin typeface="Google Sans"/>
              </a:rPr>
              <a:t>Ao fazer estas perguntas, você pode ajudar os profissionais a refletir sobre as experiências dos pacientes que apresentam muitas queixas e a desenvolver estratégias para melhorar o tratamento desses pacientes.</a:t>
            </a:r>
          </a:p>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3</a:t>
            </a:fld>
            <a:endParaRPr lang="pt-BR" noProof="0" dirty="0"/>
          </a:p>
        </p:txBody>
      </p:sp>
    </p:spTree>
    <p:extLst>
      <p:ext uri="{BB962C8B-B14F-4D97-AF65-F5344CB8AC3E}">
        <p14:creationId xmlns:p14="http://schemas.microsoft.com/office/powerpoint/2010/main" val="2064521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1F1F1F"/>
                </a:solidFill>
                <a:effectLst/>
                <a:latin typeface="Google Sans"/>
              </a:rPr>
              <a:t>A lacuna de tratamento de saúde mental é a diferença entre o número de pessoas que precisam de tratamento para transtornos mentais, neurológicos e por uso de substâncias e o número de pessoas que realmente recebem esse tratamento. A lacuna é grande e está aumentando.</a:t>
            </a:r>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4</a:t>
            </a:fld>
            <a:endParaRPr lang="pt-BR" noProof="0" dirty="0"/>
          </a:p>
        </p:txBody>
      </p:sp>
    </p:spTree>
    <p:extLst>
      <p:ext uri="{BB962C8B-B14F-4D97-AF65-F5344CB8AC3E}">
        <p14:creationId xmlns:p14="http://schemas.microsoft.com/office/powerpoint/2010/main" val="656249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Imagine que você precisa atravessar uma ponte para chegar a um lugar importante, mas essa ponte está cheia de buracos. Se você tentar atravessar a ponte assim mesmo, pode se machucar ou até mesmo cair. É como se houvesse uma lacuna na ponte que impede que você chegue ao seu destino com segurança.</a:t>
            </a:r>
          </a:p>
          <a:p>
            <a:endParaRPr lang="pt-BR" dirty="0"/>
          </a:p>
          <a:p>
            <a:r>
              <a:rPr lang="pt-BR" dirty="0"/>
              <a:t>Da mesma forma, a lacuna em saúde mental é como se fosse uma ponte cheia de buracos que impede que as pessoas que estão passando por problemas emocionais, como tristeza, medo, ansiedade, entre outros, cheguem a um lugar seguro e saudável. </a:t>
            </a:r>
          </a:p>
          <a:p>
            <a:endParaRPr lang="pt-BR" dirty="0"/>
          </a:p>
          <a:p>
            <a:r>
              <a:rPr lang="pt-BR" dirty="0"/>
              <a:t>Essa lacuna pode ser causada pela falta de profissionais especializados, recursos limitados ou falta de informação sobre como obter ajuda. O Programa de Ação para Reduzir as Lacunas em Saúde Mental (</a:t>
            </a:r>
            <a:r>
              <a:rPr lang="pt-BR" dirty="0" err="1"/>
              <a:t>mhGAP</a:t>
            </a:r>
            <a:r>
              <a:rPr lang="pt-BR" dirty="0"/>
              <a:t>) é como se fosse uma equipe de construtores que trabalha para consertar a ponte e preencher os buracos. </a:t>
            </a:r>
          </a:p>
          <a:p>
            <a:r>
              <a:rPr lang="pt-BR" dirty="0"/>
              <a:t>Ele fornece orientações e recursos para que os profissionais de saúde possam ajudar as pessoas que estão passando por problemas emocionais, mesmo em lugares onde os recursos são limitados. Assim, a ponte fica mais segura e as pessoas podem atravessá-la com mais facilidade e segurança.</a:t>
            </a:r>
          </a:p>
          <a:p>
            <a:endParaRPr lang="pt-BR" dirty="0"/>
          </a:p>
          <a:p>
            <a:pPr algn="l"/>
            <a:r>
              <a:rPr lang="pt-BR" b="0" i="0" dirty="0">
                <a:solidFill>
                  <a:srgbClr val="1F1F1F"/>
                </a:solidFill>
                <a:effectLst/>
                <a:latin typeface="Google Sans"/>
              </a:rPr>
              <a:t>Imagine que você está andando pela floresta e vê uma ponte. A ponte está quebrada e você não pode atravessar. Você está preso.</a:t>
            </a:r>
          </a:p>
          <a:p>
            <a:pPr algn="l"/>
            <a:r>
              <a:rPr lang="pt-BR" b="0" i="0" dirty="0">
                <a:solidFill>
                  <a:srgbClr val="1F1F1F"/>
                </a:solidFill>
                <a:effectLst/>
                <a:latin typeface="Google Sans"/>
              </a:rPr>
              <a:t>Você pode tentar atravessar a ponte de qualquer maneira, mas é muito perigoso. Você pode cair e se machucar. Você pode até mesmo morrer.</a:t>
            </a:r>
          </a:p>
          <a:p>
            <a:pPr algn="l"/>
            <a:r>
              <a:rPr lang="pt-BR" b="0" i="0" dirty="0">
                <a:solidFill>
                  <a:srgbClr val="1F1F1F"/>
                </a:solidFill>
                <a:effectLst/>
                <a:latin typeface="Google Sans"/>
              </a:rPr>
              <a:t>Você não sabe o que fazer. Você está preso e você precisa de ajuda.</a:t>
            </a:r>
          </a:p>
          <a:p>
            <a:pPr algn="l"/>
            <a:r>
              <a:rPr lang="pt-BR" b="0" i="0" dirty="0">
                <a:solidFill>
                  <a:srgbClr val="1F1F1F"/>
                </a:solidFill>
                <a:effectLst/>
                <a:latin typeface="Google Sans"/>
              </a:rPr>
              <a:t>De repente, você vê um grupo de pessoas trabalhando na ponte. Eles estão consertando a ponte. Eles estão trabalhando para torná-la segura para você atravessar.</a:t>
            </a:r>
          </a:p>
          <a:p>
            <a:pPr algn="l"/>
            <a:r>
              <a:rPr lang="pt-BR" b="0" i="0" dirty="0">
                <a:solidFill>
                  <a:srgbClr val="1F1F1F"/>
                </a:solidFill>
                <a:effectLst/>
                <a:latin typeface="Google Sans"/>
              </a:rPr>
              <a:t>Você espera que eles terminem rapidamente. Você está ansioso para atravessar a ponte e chegar ao outro lado.</a:t>
            </a:r>
          </a:p>
          <a:p>
            <a:pPr algn="l"/>
            <a:r>
              <a:rPr lang="pt-BR" b="0" i="0" dirty="0">
                <a:solidFill>
                  <a:srgbClr val="1F1F1F"/>
                </a:solidFill>
                <a:effectLst/>
                <a:latin typeface="Google Sans"/>
              </a:rPr>
              <a:t>Finalmente, a ponte está consertada. Você pode atravessar e chegar ao outro lado. Você está seguro e você pode continuar sua jornada.</a:t>
            </a:r>
          </a:p>
          <a:p>
            <a:pPr algn="l"/>
            <a:r>
              <a:rPr lang="pt-BR" b="0" i="0" dirty="0">
                <a:solidFill>
                  <a:srgbClr val="1F1F1F"/>
                </a:solidFill>
                <a:effectLst/>
                <a:latin typeface="Google Sans"/>
              </a:rPr>
              <a:t>A lacuna em saúde mental é como a ponte quebrada. É uma barreira que impede as pessoas de obter a ajuda de que precisam.</a:t>
            </a:r>
          </a:p>
          <a:p>
            <a:pPr algn="l"/>
            <a:r>
              <a:rPr lang="pt-BR" b="0" i="0" dirty="0">
                <a:solidFill>
                  <a:srgbClr val="1F1F1F"/>
                </a:solidFill>
                <a:effectLst/>
                <a:latin typeface="Google Sans"/>
              </a:rPr>
              <a:t>O Programa de Ação para Reduzir as Lacunas em Saúde Mental (</a:t>
            </a:r>
            <a:r>
              <a:rPr lang="pt-BR" b="0" i="0" dirty="0" err="1">
                <a:solidFill>
                  <a:srgbClr val="1F1F1F"/>
                </a:solidFill>
                <a:effectLst/>
                <a:latin typeface="Google Sans"/>
              </a:rPr>
              <a:t>mhGAP</a:t>
            </a:r>
            <a:r>
              <a:rPr lang="pt-BR" b="0" i="0" dirty="0">
                <a:solidFill>
                  <a:srgbClr val="1F1F1F"/>
                </a:solidFill>
                <a:effectLst/>
                <a:latin typeface="Google Sans"/>
              </a:rPr>
              <a:t>) é como o grupo de pessoas trabalhando na ponte. Eles estão trabalhando para consertar a lacuna em saúde mental. Eles estão trabalhando para tornar mais fácil para as pessoas obter a ajuda de que precisam.</a:t>
            </a:r>
          </a:p>
          <a:p>
            <a:pPr algn="l"/>
            <a:r>
              <a:rPr lang="pt-BR" b="0" i="0" dirty="0">
                <a:solidFill>
                  <a:srgbClr val="1F1F1F"/>
                </a:solidFill>
                <a:effectLst/>
                <a:latin typeface="Google Sans"/>
              </a:rPr>
              <a:t>Quando o </a:t>
            </a:r>
            <a:r>
              <a:rPr lang="pt-BR" b="0" i="0" dirty="0" err="1">
                <a:solidFill>
                  <a:srgbClr val="1F1F1F"/>
                </a:solidFill>
                <a:effectLst/>
                <a:latin typeface="Google Sans"/>
              </a:rPr>
              <a:t>mhGAP</a:t>
            </a:r>
            <a:r>
              <a:rPr lang="pt-BR" b="0" i="0" dirty="0">
                <a:solidFill>
                  <a:srgbClr val="1F1F1F"/>
                </a:solidFill>
                <a:effectLst/>
                <a:latin typeface="Google Sans"/>
              </a:rPr>
              <a:t> consertar a lacuna em saúde mental, as pessoas poderão obter a ajuda de que precisam. Elas poderão se recuperar e viver uma vida plena.</a:t>
            </a:r>
          </a:p>
          <a:p>
            <a:pPr algn="l"/>
            <a:r>
              <a:rPr lang="pt-BR" b="0" i="0" dirty="0">
                <a:solidFill>
                  <a:srgbClr val="1F1F1F"/>
                </a:solidFill>
                <a:effectLst/>
                <a:latin typeface="Google Sans"/>
              </a:rPr>
              <a:t>Juntos, podemos ajudar o </a:t>
            </a:r>
            <a:r>
              <a:rPr lang="pt-BR" b="0" i="0" dirty="0" err="1">
                <a:solidFill>
                  <a:srgbClr val="1F1F1F"/>
                </a:solidFill>
                <a:effectLst/>
                <a:latin typeface="Google Sans"/>
              </a:rPr>
              <a:t>mhGAP</a:t>
            </a:r>
            <a:r>
              <a:rPr lang="pt-BR" b="0" i="0" dirty="0">
                <a:solidFill>
                  <a:srgbClr val="1F1F1F"/>
                </a:solidFill>
                <a:effectLst/>
                <a:latin typeface="Google Sans"/>
              </a:rPr>
              <a:t> a consertar a lacuna em saúde mental. Podemos tornar mais fácil para as pessoas obter a ajuda de que precisam. Podemos ajudar as pessoas a se recuperar e a viver uma vida plena."</a:t>
            </a:r>
          </a:p>
          <a:p>
            <a:endParaRPr lang="pt-BR" dirty="0"/>
          </a:p>
          <a:p>
            <a:pPr algn="l"/>
            <a:r>
              <a:rPr lang="pt-BR" b="0" i="0" dirty="0">
                <a:solidFill>
                  <a:srgbClr val="1F1F1F"/>
                </a:solidFill>
                <a:effectLst/>
                <a:latin typeface="Google Sans"/>
              </a:rPr>
              <a:t>A lacuna em saúde mental é a distância entre as pessoas que precisam de ajuda e as pessoas que podem ajudar. Essa lacuna pode ser causada por muitas coisas, como a falta de profissionais especializados, recursos limitados ou falta de informação sobre como obter ajuda.</a:t>
            </a:r>
          </a:p>
          <a:p>
            <a:pPr algn="l"/>
            <a:r>
              <a:rPr lang="pt-BR" b="0" i="0" dirty="0">
                <a:solidFill>
                  <a:srgbClr val="1F1F1F"/>
                </a:solidFill>
                <a:effectLst/>
                <a:latin typeface="Google Sans"/>
              </a:rPr>
              <a:t>O Programa de Ação para Reduzir as Lacunas em Saúde Mental (</a:t>
            </a:r>
            <a:r>
              <a:rPr lang="pt-BR" b="0" i="0" dirty="0" err="1">
                <a:solidFill>
                  <a:srgbClr val="1F1F1F"/>
                </a:solidFill>
                <a:effectLst/>
                <a:latin typeface="Google Sans"/>
              </a:rPr>
              <a:t>mhGAP</a:t>
            </a:r>
            <a:r>
              <a:rPr lang="pt-BR" b="0" i="0" dirty="0">
                <a:solidFill>
                  <a:srgbClr val="1F1F1F"/>
                </a:solidFill>
                <a:effectLst/>
                <a:latin typeface="Google Sans"/>
              </a:rPr>
              <a:t>) é uma ferramenta que ajuda a reduzir a lacuna em saúde mental. O </a:t>
            </a:r>
            <a:r>
              <a:rPr lang="pt-BR" b="0" i="0" dirty="0" err="1">
                <a:solidFill>
                  <a:srgbClr val="1F1F1F"/>
                </a:solidFill>
                <a:effectLst/>
                <a:latin typeface="Google Sans"/>
              </a:rPr>
              <a:t>mhGAP</a:t>
            </a:r>
            <a:r>
              <a:rPr lang="pt-BR" b="0" i="0" dirty="0">
                <a:solidFill>
                  <a:srgbClr val="1F1F1F"/>
                </a:solidFill>
                <a:effectLst/>
                <a:latin typeface="Google Sans"/>
              </a:rPr>
              <a:t> fornece orientações e recursos para que os profissionais de saúde possam ajudar as pessoas que estão passando por problemas emocionais, mesmo em lugares onde os recursos são limitados.</a:t>
            </a:r>
          </a:p>
          <a:p>
            <a:pPr algn="l"/>
            <a:r>
              <a:rPr lang="pt-BR" b="0" i="0" dirty="0">
                <a:solidFill>
                  <a:srgbClr val="1F1F1F"/>
                </a:solidFill>
                <a:effectLst/>
                <a:latin typeface="Google Sans"/>
              </a:rPr>
              <a:t>A analogia da ponte pode ser usada para explicar a lacuna em saúde mental de uma forma que seja fácil de entender. A ponte representa a lacuna em saúde mental. A pessoa que está presa na floresta representa as pessoas que precisam de ajuda. O grupo de pessoas que está consertando a ponte representa o </a:t>
            </a:r>
            <a:r>
              <a:rPr lang="pt-BR" b="0" i="0" dirty="0" err="1">
                <a:solidFill>
                  <a:srgbClr val="1F1F1F"/>
                </a:solidFill>
                <a:effectLst/>
                <a:latin typeface="Google Sans"/>
              </a:rPr>
              <a:t>mhGAP</a:t>
            </a:r>
            <a:r>
              <a:rPr lang="pt-BR" b="0" i="0" dirty="0">
                <a:solidFill>
                  <a:srgbClr val="1F1F1F"/>
                </a:solidFill>
                <a:effectLst/>
                <a:latin typeface="Google Sans"/>
              </a:rPr>
              <a:t>.</a:t>
            </a:r>
          </a:p>
          <a:p>
            <a:pPr algn="l"/>
            <a:r>
              <a:rPr lang="pt-BR" b="0" i="0" dirty="0">
                <a:solidFill>
                  <a:srgbClr val="1F1F1F"/>
                </a:solidFill>
                <a:effectLst/>
                <a:latin typeface="Google Sans"/>
              </a:rPr>
              <a:t>Quando a ponte está consertada, a pessoa que está presa na floresta pode atravessar e chegar ao outro lado. Isso representa as pessoas que obtêm a ajuda de que precisam e se recuperam de seus problemas emocionais.</a:t>
            </a:r>
          </a:p>
          <a:p>
            <a:pPr algn="l"/>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está trabalhando para consertar a lacuna em saúde mental. Eles estão fornecendo orientações e recursos para que os profissionais de saúde possam ajudar as pessoas que estão passando por problemas emocionais. Juntos, podemos ajudar o </a:t>
            </a:r>
            <a:r>
              <a:rPr lang="pt-BR" b="0" i="0" dirty="0" err="1">
                <a:solidFill>
                  <a:srgbClr val="1F1F1F"/>
                </a:solidFill>
                <a:effectLst/>
                <a:latin typeface="Google Sans"/>
              </a:rPr>
              <a:t>mhGAP</a:t>
            </a:r>
            <a:r>
              <a:rPr lang="pt-BR" b="0" i="0" dirty="0">
                <a:solidFill>
                  <a:srgbClr val="1F1F1F"/>
                </a:solidFill>
                <a:effectLst/>
                <a:latin typeface="Google Sans"/>
              </a:rPr>
              <a:t> a consertar a lacuna em saúde mental e garantir que todos tenham acesso à ajuda de que precisam.</a:t>
            </a:r>
          </a:p>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5</a:t>
            </a:fld>
            <a:endParaRPr lang="pt-BR" noProof="0" dirty="0"/>
          </a:p>
        </p:txBody>
      </p:sp>
    </p:spTree>
    <p:extLst>
      <p:ext uri="{BB962C8B-B14F-4D97-AF65-F5344CB8AC3E}">
        <p14:creationId xmlns:p14="http://schemas.microsoft.com/office/powerpoint/2010/main" val="3797907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1F1F1F"/>
                </a:solidFill>
                <a:effectLst/>
                <a:latin typeface="Google Sans"/>
              </a:rPr>
              <a:t>Existem muitas razões para a lacuna de tratamento. Uma razão é que muitas pessoas não sabem que têm um transtorno mental. Outra razão é que muitas pessoas não têm acesso a cuidados de saúde mental. Ainda outra razão é que muitas pessoas não podem pagar o tratamento de saúde mental</a:t>
            </a:r>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7</a:t>
            </a:fld>
            <a:endParaRPr lang="pt-BR" noProof="0" dirty="0"/>
          </a:p>
        </p:txBody>
      </p:sp>
    </p:spTree>
    <p:extLst>
      <p:ext uri="{BB962C8B-B14F-4D97-AF65-F5344CB8AC3E}">
        <p14:creationId xmlns:p14="http://schemas.microsoft.com/office/powerpoint/2010/main" val="3072995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fornece uma série de ferramentas e recursos para ajudar os profissionais de saúde a diagnosticar e tratar MNSS. Essas ferramentas incluem um guia de avaliação, um guia de tratamento e um guia de gestão de casos. O </a:t>
            </a:r>
            <a:r>
              <a:rPr lang="pt-BR" b="0" i="0" dirty="0" err="1">
                <a:solidFill>
                  <a:srgbClr val="1F1F1F"/>
                </a:solidFill>
                <a:effectLst/>
                <a:latin typeface="Google Sans"/>
              </a:rPr>
              <a:t>mhGAP</a:t>
            </a:r>
            <a:r>
              <a:rPr lang="pt-BR" b="0" i="0" dirty="0">
                <a:solidFill>
                  <a:srgbClr val="1F1F1F"/>
                </a:solidFill>
                <a:effectLst/>
                <a:latin typeface="Google Sans"/>
              </a:rPr>
              <a:t> também fornece informações sobre como integrar o atendimento a MNSS nos serviços de saúde geral.</a:t>
            </a:r>
          </a:p>
          <a:p>
            <a:pPr algn="l"/>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uma ferramenta importante para melhorar o atendimento a pessoas com MNSS em países de baixa e média renda. O programa tem o potencial de ajudar milhões de pessoas a obter o tratamento de que precisam para viver uma vida saudável e produtiva.</a:t>
            </a:r>
          </a:p>
          <a:p>
            <a:pPr algn="l">
              <a:buFont typeface="Arial" panose="020B0604020202020204" pitchFamily="34" charset="0"/>
              <a:buChar char="•"/>
            </a:pPr>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como um kit de primeiros socorros para a mente. Ele fornece ferramentas para ajudar as pessoas a lidar com problemas mentais e emocionais.</a:t>
            </a:r>
          </a:p>
          <a:p>
            <a:pPr algn="l">
              <a:buFont typeface="Arial" panose="020B0604020202020204" pitchFamily="34" charset="0"/>
              <a:buChar char="•"/>
            </a:pPr>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como um mapa para a saúde mental. Ele mostra o caminho para o tratamento e a recuperação.</a:t>
            </a:r>
          </a:p>
          <a:p>
            <a:pPr algn="l">
              <a:buFont typeface="Arial" panose="020B0604020202020204" pitchFamily="34" charset="0"/>
              <a:buChar char="•"/>
            </a:pPr>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como um amigo que está sempre lá para você. Ele oferece apoio e orientação quando você precisa.</a:t>
            </a:r>
          </a:p>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9</a:t>
            </a:fld>
            <a:endParaRPr lang="pt-BR" noProof="0" dirty="0"/>
          </a:p>
        </p:txBody>
      </p:sp>
    </p:spTree>
    <p:extLst>
      <p:ext uri="{BB962C8B-B14F-4D97-AF65-F5344CB8AC3E}">
        <p14:creationId xmlns:p14="http://schemas.microsoft.com/office/powerpoint/2010/main" val="2709552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mhGAP</a:t>
            </a:r>
            <a:r>
              <a:rPr lang="pt-BR" dirty="0"/>
              <a:t> é como um mapa para a saúde mental. Ele mostra o caminho para o tratamento e a recuperação.</a:t>
            </a:r>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10</a:t>
            </a:fld>
            <a:endParaRPr lang="pt-BR" noProof="0" dirty="0"/>
          </a:p>
        </p:txBody>
      </p:sp>
    </p:spTree>
    <p:extLst>
      <p:ext uri="{BB962C8B-B14F-4D97-AF65-F5344CB8AC3E}">
        <p14:creationId xmlns:p14="http://schemas.microsoft.com/office/powerpoint/2010/main" val="2522824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pt-BR" b="0" i="0" dirty="0">
                <a:solidFill>
                  <a:srgbClr val="1F1F1F"/>
                </a:solidFill>
                <a:effectLst/>
                <a:latin typeface="Google Sans"/>
              </a:rPr>
              <a:t>O fardo dos transtornos mentais é grande. Os transtornos mentais são a principal causa de incapacidade em todo o mundo, e afetam bilhões de pessoas a cada ano.</a:t>
            </a:r>
          </a:p>
          <a:p>
            <a:pPr algn="l">
              <a:buFont typeface="+mj-lt"/>
              <a:buAutoNum type="arabicPeriod"/>
            </a:pPr>
            <a:r>
              <a:rPr lang="pt-BR" b="0" i="0" dirty="0">
                <a:solidFill>
                  <a:srgbClr val="1F1F1F"/>
                </a:solidFill>
                <a:effectLst/>
                <a:latin typeface="Google Sans"/>
              </a:rPr>
              <a:t>Problemas de saúde mental e física estão entrelaçados. Os transtornos mentais podem levar a problemas de saúde física, e vice-versa. Integrar a saúde mental em cuidados de saúde não especializados pode ajudar a prevenir e tratar problemas de saúde física e mental.</a:t>
            </a:r>
          </a:p>
          <a:p>
            <a:pPr algn="l">
              <a:buFont typeface="+mj-lt"/>
              <a:buAutoNum type="arabicPeriod"/>
            </a:pPr>
            <a:r>
              <a:rPr lang="pt-BR" b="0" i="0" dirty="0">
                <a:solidFill>
                  <a:srgbClr val="1F1F1F"/>
                </a:solidFill>
                <a:effectLst/>
                <a:latin typeface="Google Sans"/>
              </a:rPr>
              <a:t>A lacuna de tratamento para transtornos mentais é enorme. Milhões de pessoas com transtornos mentais não recebem tratamento. Integrar a saúde mental em cuidados de saúde não especializados pode ajudar a reduzir a lacuna de tratamento.</a:t>
            </a:r>
          </a:p>
          <a:p>
            <a:pPr algn="l">
              <a:buFont typeface="+mj-lt"/>
              <a:buAutoNum type="arabicPeriod"/>
            </a:pPr>
            <a:r>
              <a:rPr lang="pt-BR" b="0" i="0" dirty="0">
                <a:solidFill>
                  <a:srgbClr val="1F1F1F"/>
                </a:solidFill>
                <a:effectLst/>
                <a:latin typeface="Google Sans"/>
              </a:rPr>
              <a:t>Melhorar o acesso aos cuidados de saúde mental. Integrar a saúde mental em cuidados de saúde não especializados pode tornar mais fácil para as pessoas acessarem o tratamento de que precisam.</a:t>
            </a:r>
          </a:p>
          <a:p>
            <a:pPr algn="l">
              <a:buFont typeface="+mj-lt"/>
              <a:buAutoNum type="arabicPeriod"/>
            </a:pPr>
            <a:r>
              <a:rPr lang="pt-BR" b="0" i="0" dirty="0">
                <a:solidFill>
                  <a:srgbClr val="1F1F1F"/>
                </a:solidFill>
                <a:effectLst/>
                <a:latin typeface="Google Sans"/>
              </a:rPr>
              <a:t>Promover o respeito pelos direitos humanos. Todas as pessoas têm o direito à saúde mental. Integrar a saúde mental em cuidados de saúde não especializados pode ajudar a garantir que todas as pessoas tenham acesso ao tratamento de que precisam, independentemente de sua situação econômica ou social.</a:t>
            </a:r>
          </a:p>
          <a:p>
            <a:pPr algn="l">
              <a:buFont typeface="+mj-lt"/>
              <a:buAutoNum type="arabicPeriod"/>
            </a:pPr>
            <a:r>
              <a:rPr lang="pt-BR" b="0" i="0" dirty="0">
                <a:solidFill>
                  <a:srgbClr val="1F1F1F"/>
                </a:solidFill>
                <a:effectLst/>
                <a:latin typeface="Google Sans"/>
              </a:rPr>
              <a:t>É acessível e com bom custo-benefício. Integrar a saúde mental em cuidados de saúde não especializados pode ser uma maneira eficaz e eficiente de melhorar o acesso aos cuidados de saúde mental.</a:t>
            </a:r>
          </a:p>
          <a:p>
            <a:pPr algn="l">
              <a:buFont typeface="+mj-lt"/>
              <a:buAutoNum type="arabicPeriod"/>
            </a:pPr>
            <a:r>
              <a:rPr lang="pt-BR" b="0" i="0" dirty="0">
                <a:solidFill>
                  <a:srgbClr val="1F1F1F"/>
                </a:solidFill>
                <a:effectLst/>
                <a:latin typeface="Google Sans"/>
              </a:rPr>
              <a:t>Gera bons resultados de saúde. Integrar a saúde mental em cuidados de saúde não especializados pode ajudar a melhorar a qualidade de vida das pessoas, reduzir os custos de saúde e aumentar a produtividade.</a:t>
            </a:r>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12</a:t>
            </a:fld>
            <a:endParaRPr lang="pt-BR" noProof="0" dirty="0"/>
          </a:p>
        </p:txBody>
      </p:sp>
    </p:spTree>
    <p:extLst>
      <p:ext uri="{BB962C8B-B14F-4D97-AF65-F5344CB8AC3E}">
        <p14:creationId xmlns:p14="http://schemas.microsoft.com/office/powerpoint/2010/main" val="3737911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13</a:t>
            </a:fld>
            <a:endParaRPr lang="pt-BR" noProof="0" dirty="0"/>
          </a:p>
        </p:txBody>
      </p:sp>
    </p:spTree>
    <p:extLst>
      <p:ext uri="{BB962C8B-B14F-4D97-AF65-F5344CB8AC3E}">
        <p14:creationId xmlns:p14="http://schemas.microsoft.com/office/powerpoint/2010/main" val="4101215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14</a:t>
            </a:fld>
            <a:endParaRPr lang="pt-BR" noProof="0" dirty="0"/>
          </a:p>
        </p:txBody>
      </p:sp>
    </p:spTree>
    <p:extLst>
      <p:ext uri="{BB962C8B-B14F-4D97-AF65-F5344CB8AC3E}">
        <p14:creationId xmlns:p14="http://schemas.microsoft.com/office/powerpoint/2010/main" val="25148241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 de título">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rtlCol="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sp>
        <p:nvSpPr>
          <p:cNvPr id="7" name="Espaço Reservado para Rodapé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9E8B0AE2-DA19-49E2-AC81-5272385D304C}"/>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pic>
        <p:nvPicPr>
          <p:cNvPr id="6" name="Imagem 5">
            <a:extLst>
              <a:ext uri="{FF2B5EF4-FFF2-40B4-BE49-F238E27FC236}">
                <a16:creationId xmlns:a16="http://schemas.microsoft.com/office/drawing/2014/main" id="{76798735-75A7-756B-72DD-7600123DB555}"/>
              </a:ext>
            </a:extLst>
          </p:cNvPr>
          <p:cNvPicPr>
            <a:picLocks noChangeAspect="1"/>
          </p:cNvPicPr>
          <p:nvPr userDrawn="1"/>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42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quipe">
    <p:spTree>
      <p:nvGrpSpPr>
        <p:cNvPr id="1" name=""/>
        <p:cNvGrpSpPr/>
        <p:nvPr/>
      </p:nvGrpSpPr>
      <p:grpSpPr>
        <a:xfrm>
          <a:off x="0" y="0"/>
          <a:ext cx="0" cy="0"/>
          <a:chOff x="0" y="0"/>
          <a:chExt cx="0" cy="0"/>
        </a:xfrm>
      </p:grpSpPr>
      <p:sp>
        <p:nvSpPr>
          <p:cNvPr id="20" name="Espaço Reservado para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pt-BR" noProof="0" dirty="0"/>
          </a:p>
        </p:txBody>
      </p:sp>
      <p:sp>
        <p:nvSpPr>
          <p:cNvPr id="19" name="Forma Livre: Forma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5" name="Espaço Reservado para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13" name="Espaço Reservado para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15" name="Espaço Reservado para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16" name="Espaço Reservado para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17" name="Espaço Reservado para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18" name="Espaço Reservado para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29" name="Espaço Reservado para Imagem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0" name="Espaço Reservado para Imagem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1" name="Espaço Reservado para Imagem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22" name="Espaço Reservado para Texto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23" name="Espaço Reservado para Texto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24" name="Espaço Reservado para Texto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27" name="Espaço Reservado para Texto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28" name="Espaço Reservado para Texto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32" name="Espaço Reservado para Texto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33" name="Espaço Reservado para Imagem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4" name="Espaço Reservado para Imagem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5" name="Espaço Reservado para Imagem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 name="Título 2">
            <a:extLst>
              <a:ext uri="{FF2B5EF4-FFF2-40B4-BE49-F238E27FC236}">
                <a16:creationId xmlns:a16="http://schemas.microsoft.com/office/drawing/2014/main" id="{7C0EBF36-B9CA-4962-B198-27B56B54E58C}"/>
              </a:ext>
            </a:extLst>
          </p:cNvPr>
          <p:cNvSpPr>
            <a:spLocks noGrp="1"/>
          </p:cNvSpPr>
          <p:nvPr>
            <p:ph type="title"/>
          </p:nvPr>
        </p:nvSpPr>
        <p:spPr/>
        <p:txBody>
          <a:bodyPr rtlCol="0"/>
          <a:lstStyle>
            <a:lvl1pPr>
              <a:defRPr>
                <a:solidFill>
                  <a:schemeClr val="bg1"/>
                </a:solidFill>
              </a:defRPr>
            </a:lvl1pPr>
          </a:lstStyle>
          <a:p>
            <a:pPr rtl="0"/>
            <a:r>
              <a:rPr lang="pt-BR" noProof="0"/>
              <a:t>Clique para editar o título Mestre</a:t>
            </a:r>
            <a:endParaRPr lang="pt-BR" noProof="0" dirty="0"/>
          </a:p>
        </p:txBody>
      </p:sp>
    </p:spTree>
    <p:extLst>
      <p:ext uri="{BB962C8B-B14F-4D97-AF65-F5344CB8AC3E}">
        <p14:creationId xmlns:p14="http://schemas.microsoft.com/office/powerpoint/2010/main" val="239219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brigado">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Espaço Reservado para Imagem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rtlCol="0" anchor="ctr"/>
          <a:lstStyle>
            <a:lvl1pPr marL="0" indent="0" algn="r">
              <a:lnSpc>
                <a:spcPct val="100000"/>
              </a:lnSpc>
              <a:buNone/>
              <a:defRPr sz="1200" i="1">
                <a:solidFill>
                  <a:schemeClr val="bg1">
                    <a:lumMod val="75000"/>
                  </a:schemeClr>
                </a:solidFill>
              </a:defRPr>
            </a:lvl1pPr>
          </a:lstStyle>
          <a:p>
            <a:pPr rtl="0"/>
            <a:r>
              <a:rPr lang="pt-BR" noProof="0" dirty="0"/>
              <a:t>Arraste e solte a sua </a:t>
            </a:r>
            <a:br>
              <a:rPr lang="pt-BR" noProof="0" dirty="0"/>
            </a:br>
            <a:r>
              <a:rPr lang="pt-BR" noProof="0" dirty="0"/>
              <a:t>Foto de plano de </a:t>
            </a:r>
            <a:r>
              <a:rPr lang="pt-BR" noProof="0" dirty="0" err="1"/>
              <a:t>fudo</a:t>
            </a:r>
            <a:r>
              <a:rPr lang="pt-BR" noProof="0" dirty="0"/>
              <a:t> aqui</a:t>
            </a:r>
          </a:p>
        </p:txBody>
      </p:sp>
      <p:sp>
        <p:nvSpPr>
          <p:cNvPr id="2" name="Título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rtlCol="0" anchor="ctr"/>
          <a:lstStyle>
            <a:lvl1pPr algn="l">
              <a:lnSpc>
                <a:spcPct val="65000"/>
              </a:lnSpc>
              <a:defRPr sz="8800" cap="all" baseline="0">
                <a:solidFill>
                  <a:schemeClr val="bg1"/>
                </a:solidFill>
              </a:defRPr>
            </a:lvl1pPr>
          </a:lstStyle>
          <a:p>
            <a:pPr rtl="0"/>
            <a:br>
              <a:rPr lang="pt-BR" noProof="0" dirty="0"/>
            </a:br>
            <a:br>
              <a:rPr lang="pt-BR" noProof="0" dirty="0"/>
            </a:br>
            <a:br>
              <a:rPr lang="pt-BR" noProof="0" dirty="0"/>
            </a:br>
            <a:br>
              <a:rPr lang="pt-BR" noProof="0" dirty="0"/>
            </a:br>
            <a:br>
              <a:rPr lang="pt-BR" noProof="0" dirty="0"/>
            </a:br>
            <a:br>
              <a:rPr lang="pt-BR" noProof="0" dirty="0"/>
            </a:br>
            <a:r>
              <a:rPr lang="pt-BR" noProof="0" dirty="0"/>
              <a:t>Obrigado!!!</a:t>
            </a:r>
            <a:br>
              <a:rPr lang="pt-BR" noProof="0" dirty="0"/>
            </a:br>
            <a:endParaRPr lang="pt-BR" noProof="0" dirty="0"/>
          </a:p>
        </p:txBody>
      </p:sp>
    </p:spTree>
    <p:extLst>
      <p:ext uri="{BB962C8B-B14F-4D97-AF65-F5344CB8AC3E}">
        <p14:creationId xmlns:p14="http://schemas.microsoft.com/office/powerpoint/2010/main" val="318579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6" name="Espaço Reservado para Conteúdo 5">
            <a:extLst>
              <a:ext uri="{FF2B5EF4-FFF2-40B4-BE49-F238E27FC236}">
                <a16:creationId xmlns:a16="http://schemas.microsoft.com/office/drawing/2014/main" id="{815806BB-6C73-FF97-10CF-BE664543EF83}"/>
              </a:ext>
            </a:extLst>
          </p:cNvPr>
          <p:cNvSpPr>
            <a:spLocks noGrp="1"/>
          </p:cNvSpPr>
          <p:nvPr>
            <p:ph sz="quarter" idx="10"/>
          </p:nvPr>
        </p:nvSpPr>
        <p:spPr>
          <a:xfrm>
            <a:off x="673101" y="1848627"/>
            <a:ext cx="11242675" cy="4702175"/>
          </a:xfrm>
          <a:solidFill>
            <a:srgbClr val="0597DD"/>
          </a:solidFill>
        </p:spPr>
        <p:txBody>
          <a:bodyPr/>
          <a:lstStyle>
            <a:lvl1pPr algn="just">
              <a:defRPr>
                <a:solidFill>
                  <a:schemeClr val="bg1"/>
                </a:solidFill>
              </a:defRPr>
            </a:lvl1pPr>
            <a:lvl2pPr algn="just">
              <a:defRPr>
                <a:solidFill>
                  <a:schemeClr val="bg1"/>
                </a:solidFill>
              </a:defRPr>
            </a:lvl2pPr>
            <a:lvl3pPr algn="just">
              <a:defRPr>
                <a:solidFill>
                  <a:schemeClr val="bg1"/>
                </a:solidFill>
              </a:defRPr>
            </a:lvl3pPr>
            <a:lvl4pPr algn="just">
              <a:defRPr>
                <a:solidFill>
                  <a:schemeClr val="bg1"/>
                </a:solidFill>
              </a:defRPr>
            </a:lvl4pPr>
            <a:lvl5pPr algn="just">
              <a:defRPr>
                <a:solidFill>
                  <a:schemeClr val="bg1"/>
                </a:solidFill>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CaixaDeTexto 6">
            <a:extLst>
              <a:ext uri="{FF2B5EF4-FFF2-40B4-BE49-F238E27FC236}">
                <a16:creationId xmlns:a16="http://schemas.microsoft.com/office/drawing/2014/main" id="{349B0731-8BA3-1511-3C96-2871358BAD8A}"/>
              </a:ext>
            </a:extLst>
          </p:cNvPr>
          <p:cNvSpPr txBox="1"/>
          <p:nvPr userDrawn="1"/>
        </p:nvSpPr>
        <p:spPr>
          <a:xfrm>
            <a:off x="10816047" y="6583678"/>
            <a:ext cx="1090363" cy="307777"/>
          </a:xfrm>
          <a:prstGeom prst="rect">
            <a:avLst/>
          </a:prstGeom>
          <a:noFill/>
        </p:spPr>
        <p:txBody>
          <a:bodyPr wrap="none" rtlCol="0">
            <a:spAutoFit/>
          </a:bodyPr>
          <a:lstStyle/>
          <a:p>
            <a:r>
              <a:rPr lang="pt-BR" sz="1400" b="1" dirty="0">
                <a:solidFill>
                  <a:schemeClr val="bg1"/>
                </a:solidFill>
              </a:rPr>
              <a:t>OMS, 2017</a:t>
            </a:r>
          </a:p>
        </p:txBody>
      </p:sp>
    </p:spTree>
    <p:extLst>
      <p:ext uri="{BB962C8B-B14F-4D97-AF65-F5344CB8AC3E}">
        <p14:creationId xmlns:p14="http://schemas.microsoft.com/office/powerpoint/2010/main" val="330015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710124" y="196288"/>
            <a:ext cx="9340533" cy="433285"/>
          </a:xfrm>
        </p:spPr>
        <p:txBody>
          <a:bodyPr/>
          <a:lstStyle/>
          <a:p>
            <a:r>
              <a:rPr lang="pt-BR" dirty="0"/>
              <a:t>Clique para editar o título Mestre</a:t>
            </a:r>
          </a:p>
        </p:txBody>
      </p:sp>
      <p:sp>
        <p:nvSpPr>
          <p:cNvPr id="7" name="CaixaDeTexto 6">
            <a:extLst>
              <a:ext uri="{FF2B5EF4-FFF2-40B4-BE49-F238E27FC236}">
                <a16:creationId xmlns:a16="http://schemas.microsoft.com/office/drawing/2014/main" id="{349B0731-8BA3-1511-3C96-2871358BAD8A}"/>
              </a:ext>
            </a:extLst>
          </p:cNvPr>
          <p:cNvSpPr txBox="1"/>
          <p:nvPr userDrawn="1"/>
        </p:nvSpPr>
        <p:spPr>
          <a:xfrm>
            <a:off x="10816047" y="6583678"/>
            <a:ext cx="1090363" cy="307777"/>
          </a:xfrm>
          <a:prstGeom prst="rect">
            <a:avLst/>
          </a:prstGeom>
          <a:noFill/>
        </p:spPr>
        <p:txBody>
          <a:bodyPr wrap="none" rtlCol="0">
            <a:spAutoFit/>
          </a:bodyPr>
          <a:lstStyle/>
          <a:p>
            <a:r>
              <a:rPr lang="pt-BR" sz="1400" b="1" dirty="0">
                <a:solidFill>
                  <a:schemeClr val="bg1"/>
                </a:solidFill>
              </a:rPr>
              <a:t>OMS, 2017</a:t>
            </a:r>
          </a:p>
        </p:txBody>
      </p:sp>
      <p:sp>
        <p:nvSpPr>
          <p:cNvPr id="9" name="Espaço Reservado para Imagem 8">
            <a:extLst>
              <a:ext uri="{FF2B5EF4-FFF2-40B4-BE49-F238E27FC236}">
                <a16:creationId xmlns:a16="http://schemas.microsoft.com/office/drawing/2014/main" id="{676D5517-FA93-C915-072F-BC6414F35255}"/>
              </a:ext>
            </a:extLst>
          </p:cNvPr>
          <p:cNvSpPr>
            <a:spLocks noGrp="1"/>
          </p:cNvSpPr>
          <p:nvPr>
            <p:ph type="pic" sz="quarter" idx="10"/>
          </p:nvPr>
        </p:nvSpPr>
        <p:spPr>
          <a:xfrm>
            <a:off x="506335" y="2135931"/>
            <a:ext cx="1724025" cy="1646238"/>
          </a:xfrm>
        </p:spPr>
        <p:txBody>
          <a:bodyPr/>
          <a:lstStyle/>
          <a:p>
            <a:endParaRPr lang="pt-BR"/>
          </a:p>
        </p:txBody>
      </p:sp>
      <p:sp>
        <p:nvSpPr>
          <p:cNvPr id="12" name="Espaço Reservado para Texto 11">
            <a:extLst>
              <a:ext uri="{FF2B5EF4-FFF2-40B4-BE49-F238E27FC236}">
                <a16:creationId xmlns:a16="http://schemas.microsoft.com/office/drawing/2014/main" id="{CBF7A5FA-25F7-DE85-3041-DAF6EB3EE539}"/>
              </a:ext>
            </a:extLst>
          </p:cNvPr>
          <p:cNvSpPr>
            <a:spLocks noGrp="1"/>
          </p:cNvSpPr>
          <p:nvPr>
            <p:ph type="body" sz="quarter" idx="12"/>
          </p:nvPr>
        </p:nvSpPr>
        <p:spPr>
          <a:xfrm>
            <a:off x="506336"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3" name="Espaço Reservado para Imagem 8">
            <a:extLst>
              <a:ext uri="{FF2B5EF4-FFF2-40B4-BE49-F238E27FC236}">
                <a16:creationId xmlns:a16="http://schemas.microsoft.com/office/drawing/2014/main" id="{7697A5FC-950A-4DAD-03A9-72DD77ECA188}"/>
              </a:ext>
            </a:extLst>
          </p:cNvPr>
          <p:cNvSpPr>
            <a:spLocks noGrp="1"/>
          </p:cNvSpPr>
          <p:nvPr>
            <p:ph type="pic" sz="quarter" idx="13"/>
          </p:nvPr>
        </p:nvSpPr>
        <p:spPr>
          <a:xfrm>
            <a:off x="2461409" y="2135931"/>
            <a:ext cx="1724025" cy="1646238"/>
          </a:xfrm>
        </p:spPr>
        <p:txBody>
          <a:bodyPr/>
          <a:lstStyle/>
          <a:p>
            <a:endParaRPr lang="pt-BR"/>
          </a:p>
        </p:txBody>
      </p:sp>
      <p:sp>
        <p:nvSpPr>
          <p:cNvPr id="14" name="Espaço Reservado para Texto 11">
            <a:extLst>
              <a:ext uri="{FF2B5EF4-FFF2-40B4-BE49-F238E27FC236}">
                <a16:creationId xmlns:a16="http://schemas.microsoft.com/office/drawing/2014/main" id="{CDDC113A-CB3F-BECD-6CFA-E9DFCEF4E006}"/>
              </a:ext>
            </a:extLst>
          </p:cNvPr>
          <p:cNvSpPr>
            <a:spLocks noGrp="1"/>
          </p:cNvSpPr>
          <p:nvPr>
            <p:ph type="body" sz="quarter" idx="14"/>
          </p:nvPr>
        </p:nvSpPr>
        <p:spPr>
          <a:xfrm>
            <a:off x="2461410"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5" name="Espaço Reservado para Imagem 8">
            <a:extLst>
              <a:ext uri="{FF2B5EF4-FFF2-40B4-BE49-F238E27FC236}">
                <a16:creationId xmlns:a16="http://schemas.microsoft.com/office/drawing/2014/main" id="{7F728029-8A8F-D351-D5AF-BF531A5F271B}"/>
              </a:ext>
            </a:extLst>
          </p:cNvPr>
          <p:cNvSpPr>
            <a:spLocks noGrp="1"/>
          </p:cNvSpPr>
          <p:nvPr>
            <p:ph type="pic" sz="quarter" idx="15"/>
          </p:nvPr>
        </p:nvSpPr>
        <p:spPr>
          <a:xfrm>
            <a:off x="4416483" y="2135931"/>
            <a:ext cx="1724025" cy="1646238"/>
          </a:xfrm>
        </p:spPr>
        <p:txBody>
          <a:bodyPr/>
          <a:lstStyle/>
          <a:p>
            <a:endParaRPr lang="pt-BR"/>
          </a:p>
        </p:txBody>
      </p:sp>
      <p:sp>
        <p:nvSpPr>
          <p:cNvPr id="16" name="Espaço Reservado para Texto 11">
            <a:extLst>
              <a:ext uri="{FF2B5EF4-FFF2-40B4-BE49-F238E27FC236}">
                <a16:creationId xmlns:a16="http://schemas.microsoft.com/office/drawing/2014/main" id="{C1C5E3C6-F1C5-F29E-579A-9173987BA800}"/>
              </a:ext>
            </a:extLst>
          </p:cNvPr>
          <p:cNvSpPr>
            <a:spLocks noGrp="1"/>
          </p:cNvSpPr>
          <p:nvPr>
            <p:ph type="body" sz="quarter" idx="16"/>
          </p:nvPr>
        </p:nvSpPr>
        <p:spPr>
          <a:xfrm>
            <a:off x="4416484"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7" name="Espaço Reservado para Imagem 8">
            <a:extLst>
              <a:ext uri="{FF2B5EF4-FFF2-40B4-BE49-F238E27FC236}">
                <a16:creationId xmlns:a16="http://schemas.microsoft.com/office/drawing/2014/main" id="{4C4E0D56-6CB6-834D-FCDB-D7DAEB87E763}"/>
              </a:ext>
            </a:extLst>
          </p:cNvPr>
          <p:cNvSpPr>
            <a:spLocks noGrp="1"/>
          </p:cNvSpPr>
          <p:nvPr>
            <p:ph type="pic" sz="quarter" idx="17"/>
          </p:nvPr>
        </p:nvSpPr>
        <p:spPr>
          <a:xfrm>
            <a:off x="6371557" y="2135931"/>
            <a:ext cx="1724025" cy="1646238"/>
          </a:xfrm>
        </p:spPr>
        <p:txBody>
          <a:bodyPr/>
          <a:lstStyle/>
          <a:p>
            <a:endParaRPr lang="pt-BR"/>
          </a:p>
        </p:txBody>
      </p:sp>
      <p:sp>
        <p:nvSpPr>
          <p:cNvPr id="18" name="Espaço Reservado para Texto 11">
            <a:extLst>
              <a:ext uri="{FF2B5EF4-FFF2-40B4-BE49-F238E27FC236}">
                <a16:creationId xmlns:a16="http://schemas.microsoft.com/office/drawing/2014/main" id="{025627BB-60DB-5464-BC3E-98F907F67005}"/>
              </a:ext>
            </a:extLst>
          </p:cNvPr>
          <p:cNvSpPr>
            <a:spLocks noGrp="1"/>
          </p:cNvSpPr>
          <p:nvPr>
            <p:ph type="body" sz="quarter" idx="18"/>
          </p:nvPr>
        </p:nvSpPr>
        <p:spPr>
          <a:xfrm>
            <a:off x="6371558"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9" name="Espaço Reservado para Imagem 8">
            <a:extLst>
              <a:ext uri="{FF2B5EF4-FFF2-40B4-BE49-F238E27FC236}">
                <a16:creationId xmlns:a16="http://schemas.microsoft.com/office/drawing/2014/main" id="{2D396276-FF38-071E-BEB7-12BA3F402702}"/>
              </a:ext>
            </a:extLst>
          </p:cNvPr>
          <p:cNvSpPr>
            <a:spLocks noGrp="1"/>
          </p:cNvSpPr>
          <p:nvPr>
            <p:ph type="pic" sz="quarter" idx="19"/>
          </p:nvPr>
        </p:nvSpPr>
        <p:spPr>
          <a:xfrm>
            <a:off x="8326631" y="2135931"/>
            <a:ext cx="1724025" cy="1646238"/>
          </a:xfrm>
        </p:spPr>
        <p:txBody>
          <a:bodyPr/>
          <a:lstStyle/>
          <a:p>
            <a:endParaRPr lang="pt-BR"/>
          </a:p>
        </p:txBody>
      </p:sp>
      <p:sp>
        <p:nvSpPr>
          <p:cNvPr id="20" name="Espaço Reservado para Texto 11">
            <a:extLst>
              <a:ext uri="{FF2B5EF4-FFF2-40B4-BE49-F238E27FC236}">
                <a16:creationId xmlns:a16="http://schemas.microsoft.com/office/drawing/2014/main" id="{EBBC5ADB-D529-60E4-E7C2-1A91D16C209F}"/>
              </a:ext>
            </a:extLst>
          </p:cNvPr>
          <p:cNvSpPr>
            <a:spLocks noGrp="1"/>
          </p:cNvSpPr>
          <p:nvPr>
            <p:ph type="body" sz="quarter" idx="20"/>
          </p:nvPr>
        </p:nvSpPr>
        <p:spPr>
          <a:xfrm>
            <a:off x="8326632"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21" name="Espaço Reservado para Imagem 8">
            <a:extLst>
              <a:ext uri="{FF2B5EF4-FFF2-40B4-BE49-F238E27FC236}">
                <a16:creationId xmlns:a16="http://schemas.microsoft.com/office/drawing/2014/main" id="{2CA02F66-38FD-FA71-363A-421AFBCD5A28}"/>
              </a:ext>
            </a:extLst>
          </p:cNvPr>
          <p:cNvSpPr>
            <a:spLocks noGrp="1"/>
          </p:cNvSpPr>
          <p:nvPr>
            <p:ph type="pic" sz="quarter" idx="21"/>
          </p:nvPr>
        </p:nvSpPr>
        <p:spPr>
          <a:xfrm>
            <a:off x="3323421" y="4937440"/>
            <a:ext cx="1724025" cy="1646238"/>
          </a:xfrm>
        </p:spPr>
        <p:txBody>
          <a:bodyPr/>
          <a:lstStyle/>
          <a:p>
            <a:endParaRPr lang="pt-BR"/>
          </a:p>
        </p:txBody>
      </p:sp>
      <p:sp>
        <p:nvSpPr>
          <p:cNvPr id="22" name="Espaço Reservado para Texto 11">
            <a:extLst>
              <a:ext uri="{FF2B5EF4-FFF2-40B4-BE49-F238E27FC236}">
                <a16:creationId xmlns:a16="http://schemas.microsoft.com/office/drawing/2014/main" id="{E26881E1-625C-4512-F668-15A9BE4D4A4D}"/>
              </a:ext>
            </a:extLst>
          </p:cNvPr>
          <p:cNvSpPr>
            <a:spLocks noGrp="1"/>
          </p:cNvSpPr>
          <p:nvPr>
            <p:ph type="body" sz="quarter" idx="22"/>
          </p:nvPr>
        </p:nvSpPr>
        <p:spPr>
          <a:xfrm>
            <a:off x="3323422" y="3951038"/>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23" name="Espaço Reservado para Imagem 8">
            <a:extLst>
              <a:ext uri="{FF2B5EF4-FFF2-40B4-BE49-F238E27FC236}">
                <a16:creationId xmlns:a16="http://schemas.microsoft.com/office/drawing/2014/main" id="{F1A1A80C-2AEA-D37E-0DC8-ECAD9BD1BD7C}"/>
              </a:ext>
            </a:extLst>
          </p:cNvPr>
          <p:cNvSpPr>
            <a:spLocks noGrp="1"/>
          </p:cNvSpPr>
          <p:nvPr>
            <p:ph type="pic" sz="quarter" idx="23"/>
          </p:nvPr>
        </p:nvSpPr>
        <p:spPr>
          <a:xfrm>
            <a:off x="5509544" y="4937440"/>
            <a:ext cx="1724025" cy="1646238"/>
          </a:xfrm>
        </p:spPr>
        <p:txBody>
          <a:bodyPr/>
          <a:lstStyle/>
          <a:p>
            <a:endParaRPr lang="pt-BR"/>
          </a:p>
        </p:txBody>
      </p:sp>
      <p:sp>
        <p:nvSpPr>
          <p:cNvPr id="24" name="Espaço Reservado para Texto 11">
            <a:extLst>
              <a:ext uri="{FF2B5EF4-FFF2-40B4-BE49-F238E27FC236}">
                <a16:creationId xmlns:a16="http://schemas.microsoft.com/office/drawing/2014/main" id="{E07E28E4-0D4A-D13A-F195-3672A91A2B7B}"/>
              </a:ext>
            </a:extLst>
          </p:cNvPr>
          <p:cNvSpPr>
            <a:spLocks noGrp="1"/>
          </p:cNvSpPr>
          <p:nvPr>
            <p:ph type="body" sz="quarter" idx="24"/>
          </p:nvPr>
        </p:nvSpPr>
        <p:spPr>
          <a:xfrm>
            <a:off x="5509545" y="3951038"/>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Tree>
    <p:extLst>
      <p:ext uri="{BB962C8B-B14F-4D97-AF65-F5344CB8AC3E}">
        <p14:creationId xmlns:p14="http://schemas.microsoft.com/office/powerpoint/2010/main" val="74629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4" name="Espaço Reservado para Texto 3">
            <a:extLst>
              <a:ext uri="{FF2B5EF4-FFF2-40B4-BE49-F238E27FC236}">
                <a16:creationId xmlns:a16="http://schemas.microsoft.com/office/drawing/2014/main" id="{65B4D180-6A28-9AAE-01CE-CC636C063C28}"/>
              </a:ext>
            </a:extLst>
          </p:cNvPr>
          <p:cNvSpPr>
            <a:spLocks noGrp="1"/>
          </p:cNvSpPr>
          <p:nvPr>
            <p:ph type="body" sz="quarter" idx="11"/>
          </p:nvPr>
        </p:nvSpPr>
        <p:spPr>
          <a:xfrm>
            <a:off x="673100" y="1860913"/>
            <a:ext cx="11242675" cy="908413"/>
          </a:xfrm>
          <a:solidFill>
            <a:schemeClr val="bg1"/>
          </a:solidFill>
        </p:spPr>
        <p:txBody>
          <a:bodyPr/>
          <a:lstStyle>
            <a:lvl1pPr marL="0" indent="0">
              <a:buNone/>
              <a:defRPr>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r>
              <a:rPr lang="pt-BR" dirty="0"/>
              <a:t>Clique para editar os estilos de texto Mestres</a:t>
            </a:r>
          </a:p>
        </p:txBody>
      </p:sp>
      <p:sp>
        <p:nvSpPr>
          <p:cNvPr id="10" name="Espaço Reservado para Imagem 9">
            <a:extLst>
              <a:ext uri="{FF2B5EF4-FFF2-40B4-BE49-F238E27FC236}">
                <a16:creationId xmlns:a16="http://schemas.microsoft.com/office/drawing/2014/main" id="{AFCF6E5D-C305-7684-F398-DA15C358B634}"/>
              </a:ext>
            </a:extLst>
          </p:cNvPr>
          <p:cNvSpPr>
            <a:spLocks noGrp="1"/>
          </p:cNvSpPr>
          <p:nvPr>
            <p:ph type="pic" sz="quarter" idx="13"/>
          </p:nvPr>
        </p:nvSpPr>
        <p:spPr>
          <a:xfrm>
            <a:off x="3849166" y="3055179"/>
            <a:ext cx="4493668" cy="3606878"/>
          </a:xfrm>
        </p:spPr>
        <p:txBody>
          <a:bodyPr/>
          <a:lstStyle>
            <a:lvl1pPr marL="0" indent="0">
              <a:buNone/>
              <a:defRPr/>
            </a:lvl1pPr>
          </a:lstStyle>
          <a:p>
            <a:endParaRPr lang="pt-BR" dirty="0"/>
          </a:p>
        </p:txBody>
      </p:sp>
    </p:spTree>
    <p:extLst>
      <p:ext uri="{BB962C8B-B14F-4D97-AF65-F5344CB8AC3E}">
        <p14:creationId xmlns:p14="http://schemas.microsoft.com/office/powerpoint/2010/main" val="150240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6" name="Espaço Reservado para Conteúdo 5">
            <a:extLst>
              <a:ext uri="{FF2B5EF4-FFF2-40B4-BE49-F238E27FC236}">
                <a16:creationId xmlns:a16="http://schemas.microsoft.com/office/drawing/2014/main" id="{815806BB-6C73-FF97-10CF-BE664543EF83}"/>
              </a:ext>
            </a:extLst>
          </p:cNvPr>
          <p:cNvSpPr>
            <a:spLocks noGrp="1"/>
          </p:cNvSpPr>
          <p:nvPr>
            <p:ph sz="quarter" idx="10"/>
          </p:nvPr>
        </p:nvSpPr>
        <p:spPr>
          <a:xfrm>
            <a:off x="673101" y="1848627"/>
            <a:ext cx="11242675" cy="4702175"/>
          </a:xfrm>
          <a:solidFill>
            <a:srgbClr val="0597DD"/>
          </a:solidFill>
        </p:spPr>
        <p:txBody>
          <a:bodyPr/>
          <a:lstStyle>
            <a:lvl1pPr algn="just">
              <a:defRPr>
                <a:solidFill>
                  <a:schemeClr val="bg1"/>
                </a:solidFill>
              </a:defRPr>
            </a:lvl1pPr>
            <a:lvl2pPr algn="just">
              <a:defRPr>
                <a:solidFill>
                  <a:schemeClr val="bg1"/>
                </a:solidFill>
              </a:defRPr>
            </a:lvl2pPr>
            <a:lvl3pPr algn="just">
              <a:defRPr>
                <a:solidFill>
                  <a:schemeClr val="bg1"/>
                </a:solidFill>
              </a:defRPr>
            </a:lvl3pPr>
            <a:lvl4pPr algn="just">
              <a:defRPr>
                <a:solidFill>
                  <a:schemeClr val="bg1"/>
                </a:solidFill>
              </a:defRPr>
            </a:lvl4pPr>
            <a:lvl5pPr algn="just">
              <a:defRPr>
                <a:solidFill>
                  <a:schemeClr val="bg1"/>
                </a:solidFill>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CaixaDeTexto 6">
            <a:extLst>
              <a:ext uri="{FF2B5EF4-FFF2-40B4-BE49-F238E27FC236}">
                <a16:creationId xmlns:a16="http://schemas.microsoft.com/office/drawing/2014/main" id="{349B0731-8BA3-1511-3C96-2871358BAD8A}"/>
              </a:ext>
            </a:extLst>
          </p:cNvPr>
          <p:cNvSpPr txBox="1"/>
          <p:nvPr userDrawn="1"/>
        </p:nvSpPr>
        <p:spPr>
          <a:xfrm>
            <a:off x="10816047" y="6583678"/>
            <a:ext cx="1090363" cy="307777"/>
          </a:xfrm>
          <a:prstGeom prst="rect">
            <a:avLst/>
          </a:prstGeom>
          <a:noFill/>
        </p:spPr>
        <p:txBody>
          <a:bodyPr wrap="none" rtlCol="0">
            <a:spAutoFit/>
          </a:bodyPr>
          <a:lstStyle/>
          <a:p>
            <a:r>
              <a:rPr lang="pt-BR" sz="1400" b="1" dirty="0">
                <a:solidFill>
                  <a:schemeClr val="bg1"/>
                </a:solidFill>
              </a:rPr>
              <a:t>OMS, 2017</a:t>
            </a:r>
          </a:p>
        </p:txBody>
      </p:sp>
    </p:spTree>
    <p:extLst>
      <p:ext uri="{BB962C8B-B14F-4D97-AF65-F5344CB8AC3E}">
        <p14:creationId xmlns:p14="http://schemas.microsoft.com/office/powerpoint/2010/main" val="11934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10" name="Espaço Reservado para Imagem 9">
            <a:extLst>
              <a:ext uri="{FF2B5EF4-FFF2-40B4-BE49-F238E27FC236}">
                <a16:creationId xmlns:a16="http://schemas.microsoft.com/office/drawing/2014/main" id="{AFCF6E5D-C305-7684-F398-DA15C358B634}"/>
              </a:ext>
            </a:extLst>
          </p:cNvPr>
          <p:cNvSpPr>
            <a:spLocks noGrp="1"/>
          </p:cNvSpPr>
          <p:nvPr>
            <p:ph type="pic" sz="quarter" idx="13"/>
          </p:nvPr>
        </p:nvSpPr>
        <p:spPr>
          <a:xfrm>
            <a:off x="683999" y="1750424"/>
            <a:ext cx="4493668" cy="4885508"/>
          </a:xfrm>
        </p:spPr>
        <p:txBody>
          <a:bodyPr/>
          <a:lstStyle>
            <a:lvl1pPr marL="0" indent="0">
              <a:buNone/>
              <a:defRPr/>
            </a:lvl1pPr>
          </a:lstStyle>
          <a:p>
            <a:endParaRPr lang="pt-BR" dirty="0"/>
          </a:p>
        </p:txBody>
      </p:sp>
      <p:sp>
        <p:nvSpPr>
          <p:cNvPr id="3" name="Espaço Reservado para Imagem 9">
            <a:extLst>
              <a:ext uri="{FF2B5EF4-FFF2-40B4-BE49-F238E27FC236}">
                <a16:creationId xmlns:a16="http://schemas.microsoft.com/office/drawing/2014/main" id="{CAC5B6EF-CB96-4E58-A464-A9111D6B5737}"/>
              </a:ext>
            </a:extLst>
          </p:cNvPr>
          <p:cNvSpPr>
            <a:spLocks noGrp="1"/>
          </p:cNvSpPr>
          <p:nvPr>
            <p:ph type="pic" sz="quarter" idx="14"/>
          </p:nvPr>
        </p:nvSpPr>
        <p:spPr>
          <a:xfrm>
            <a:off x="5530864" y="1750424"/>
            <a:ext cx="4493668" cy="4885508"/>
          </a:xfrm>
        </p:spPr>
        <p:txBody>
          <a:bodyPr/>
          <a:lstStyle>
            <a:lvl1pPr marL="0" indent="0">
              <a:buNone/>
              <a:defRPr/>
            </a:lvl1pPr>
          </a:lstStyle>
          <a:p>
            <a:endParaRPr lang="pt-BR" dirty="0"/>
          </a:p>
        </p:txBody>
      </p:sp>
    </p:spTree>
    <p:extLst>
      <p:ext uri="{BB962C8B-B14F-4D97-AF65-F5344CB8AC3E}">
        <p14:creationId xmlns:p14="http://schemas.microsoft.com/office/powerpoint/2010/main" val="40477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x bloco de conteúdo com ícone">
    <p:spTree>
      <p:nvGrpSpPr>
        <p:cNvPr id="1" name=""/>
        <p:cNvGrpSpPr/>
        <p:nvPr/>
      </p:nvGrpSpPr>
      <p:grpSpPr>
        <a:xfrm>
          <a:off x="0" y="0"/>
          <a:ext cx="0" cy="0"/>
          <a:chOff x="0" y="0"/>
          <a:chExt cx="0" cy="0"/>
        </a:xfrm>
      </p:grpSpPr>
      <p:sp>
        <p:nvSpPr>
          <p:cNvPr id="6" name="Espaço Reservado para Imagem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rtlCol="0" anchor="t">
            <a:noAutofit/>
          </a:bodyPr>
          <a:lstStyle>
            <a:lvl1pPr marL="0" indent="0" algn="ctr">
              <a:lnSpc>
                <a:spcPct val="100000"/>
              </a:lnSpc>
              <a:buNone/>
              <a:defRPr sz="1200" i="1">
                <a:solidFill>
                  <a:schemeClr val="bg1"/>
                </a:solidFill>
              </a:defRPr>
            </a:lvl1pPr>
          </a:lstStyle>
          <a:p>
            <a:pPr rtl="0"/>
            <a:r>
              <a:rPr lang="pt-BR" noProof="0" dirty="0"/>
              <a:t>Arraste e solte a sua </a:t>
            </a:r>
            <a:br>
              <a:rPr lang="pt-BR" noProof="0" dirty="0"/>
            </a:br>
            <a:r>
              <a:rPr lang="pt-BR" noProof="0" dirty="0"/>
              <a:t>Foto de plano de fundo aqui</a:t>
            </a:r>
          </a:p>
        </p:txBody>
      </p:sp>
      <p:sp>
        <p:nvSpPr>
          <p:cNvPr id="9" name="Forma livre: Forma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pt-BR" noProof="0"/>
              <a:t>Clique para editar o título Mestre</a:t>
            </a:r>
            <a:endParaRPr lang="pt-BR" noProof="0" dirty="0"/>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5" name="Espaço Reservado para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3" name="Espaço Reservado para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5" name="Espaço Reservado para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6" name="Espaço Reservado para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7" name="Espaço Reservado para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8" name="Espaço Reservado para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9" name="Espaço Reservado para Texto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20" name="Espaço Reservado para Texto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21" name="Espaço Reservado para Texto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22" name="Espaço Reservado para Texto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23" name="Espaço Reservado para Texto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24" name="Espaço Reservado para Texto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Tree>
    <p:extLst>
      <p:ext uri="{BB962C8B-B14F-4D97-AF65-F5344CB8AC3E}">
        <p14:creationId xmlns:p14="http://schemas.microsoft.com/office/powerpoint/2010/main" val="387598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6 x bloco de conteúdo com ícone">
    <p:spTree>
      <p:nvGrpSpPr>
        <p:cNvPr id="1" name=""/>
        <p:cNvGrpSpPr/>
        <p:nvPr/>
      </p:nvGrpSpPr>
      <p:grpSpPr>
        <a:xfrm>
          <a:off x="0" y="0"/>
          <a:ext cx="0" cy="0"/>
          <a:chOff x="0" y="0"/>
          <a:chExt cx="0" cy="0"/>
        </a:xfrm>
      </p:grpSpPr>
      <p:sp>
        <p:nvSpPr>
          <p:cNvPr id="25" name="Forma Livre: Forma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20" name="Espaço Reservado para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pt-BR" noProof="0" dirty="0"/>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pt-BR" noProof="0"/>
              <a:t>Clique para editar o título Mestre</a:t>
            </a:r>
            <a:endParaRPr lang="pt-BR" noProof="0" dirty="0"/>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5" name="Espaço Reservado para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3" name="Espaço Reservado para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5" name="Espaço Reservado para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6" name="Espaço Reservado para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7" name="Espaço Reservado para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8" name="Espaço Reservado para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29" name="Espaço Reservado para Imagem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rtlCol="0" anchor="ctr"/>
          <a:lstStyle>
            <a:lvl1pPr marL="0" indent="0" algn="ctr">
              <a:buNone/>
              <a:defRPr sz="1050" i="1">
                <a:solidFill>
                  <a:schemeClr val="bg1"/>
                </a:solidFill>
              </a:defRPr>
            </a:lvl1pPr>
          </a:lstStyle>
          <a:p>
            <a:pPr rtl="0"/>
            <a:r>
              <a:rPr lang="pt-BR" noProof="0" dirty="0"/>
              <a:t>Ícone</a:t>
            </a:r>
          </a:p>
        </p:txBody>
      </p:sp>
      <p:sp>
        <p:nvSpPr>
          <p:cNvPr id="30" name="Espaço Reservado para Imagem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rtlCol="0" anchor="ctr"/>
          <a:lstStyle>
            <a:lvl1pPr marL="0" indent="0" algn="ctr">
              <a:buNone/>
              <a:defRPr sz="1050" i="1">
                <a:solidFill>
                  <a:schemeClr val="bg1"/>
                </a:solidFill>
              </a:defRPr>
            </a:lvl1pPr>
          </a:lstStyle>
          <a:p>
            <a:pPr rtl="0"/>
            <a:r>
              <a:rPr lang="pt-BR" noProof="0" dirty="0"/>
              <a:t>Ícone</a:t>
            </a:r>
          </a:p>
        </p:txBody>
      </p:sp>
      <p:sp>
        <p:nvSpPr>
          <p:cNvPr id="31" name="Espaço Reservado para Imagem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rtlCol="0" anchor="ctr"/>
          <a:lstStyle>
            <a:lvl1pPr marL="0" indent="0" algn="ctr">
              <a:buNone/>
              <a:defRPr sz="1050" i="1">
                <a:solidFill>
                  <a:schemeClr val="bg1"/>
                </a:solidFill>
              </a:defRPr>
            </a:lvl1pPr>
          </a:lstStyle>
          <a:p>
            <a:pPr rtl="0"/>
            <a:r>
              <a:rPr lang="pt-BR" noProof="0" dirty="0"/>
              <a:t>Ícone</a:t>
            </a:r>
          </a:p>
        </p:txBody>
      </p:sp>
      <p:sp>
        <p:nvSpPr>
          <p:cNvPr id="21" name="Espaço Reservado para Texto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pt-BR" noProof="0" dirty="0"/>
              <a:t>SUBTÍTULO</a:t>
            </a:r>
          </a:p>
        </p:txBody>
      </p:sp>
      <p:sp>
        <p:nvSpPr>
          <p:cNvPr id="26" name="Forma Livre: Forma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Tree>
    <p:extLst>
      <p:ext uri="{BB962C8B-B14F-4D97-AF65-F5344CB8AC3E}">
        <p14:creationId xmlns:p14="http://schemas.microsoft.com/office/powerpoint/2010/main" val="21425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mente Título e Subtítulo - Escuro">
    <p:spTree>
      <p:nvGrpSpPr>
        <p:cNvPr id="1" name=""/>
        <p:cNvGrpSpPr/>
        <p:nvPr/>
      </p:nvGrpSpPr>
      <p:grpSpPr>
        <a:xfrm>
          <a:off x="0" y="0"/>
          <a:ext cx="0" cy="0"/>
          <a:chOff x="0" y="0"/>
          <a:chExt cx="0" cy="0"/>
        </a:xfrm>
      </p:grpSpPr>
      <p:sp>
        <p:nvSpPr>
          <p:cNvPr id="25" name="Forma Livre: Forma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20" name="Espaço Reservado para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pt-BR" noProof="0" dirty="0"/>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pt-BR" noProof="0"/>
              <a:t>Clique para editar o título Mestre</a:t>
            </a:r>
            <a:endParaRPr lang="pt-BR" noProof="0" dirty="0"/>
          </a:p>
        </p:txBody>
      </p:sp>
      <p:sp>
        <p:nvSpPr>
          <p:cNvPr id="21" name="Espaço Reservado para Texto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pt-BR" noProof="0" dirty="0"/>
              <a:t>SUBTÍTULO</a:t>
            </a:r>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26" name="Forma Livre: Forma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Tree>
    <p:extLst>
      <p:ext uri="{BB962C8B-B14F-4D97-AF65-F5344CB8AC3E}">
        <p14:creationId xmlns:p14="http://schemas.microsoft.com/office/powerpoint/2010/main" val="975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18" Type="http://schemas.openxmlformats.org/officeDocument/2006/relationships/image" Target="../media/image6.png"/><Relationship Id="rId3" Type="http://schemas.openxmlformats.org/officeDocument/2006/relationships/slideLayout" Target="../slideLayouts/slideLayout3.xml"/><Relationship Id="rId21" Type="http://schemas.openxmlformats.org/officeDocument/2006/relationships/image" Target="../media/image9.sv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svg"/><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23" Type="http://schemas.openxmlformats.org/officeDocument/2006/relationships/image" Target="../media/image11.svg"/><Relationship Id="rId10" Type="http://schemas.openxmlformats.org/officeDocument/2006/relationships/slideLayout" Target="../slideLayouts/slideLayout10.xml"/><Relationship Id="rId19" Type="http://schemas.openxmlformats.org/officeDocument/2006/relationships/image" Target="../media/image7.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 Id="rId22"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2B51"/>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pPr rtl="0"/>
            <a:r>
              <a:rPr lang="pt-BR" noProof="0" dirty="0"/>
              <a:t>Clique para editar o estilo de título Mestre</a:t>
            </a:r>
          </a:p>
        </p:txBody>
      </p:sp>
      <p:sp>
        <p:nvSpPr>
          <p:cNvPr id="3" name="Espaço Reservado para Texto 2">
            <a:extLst>
              <a:ext uri="{FF2B5EF4-FFF2-40B4-BE49-F238E27FC236}">
                <a16:creationId xmlns:a16="http://schemas.microsoft.com/office/drawing/2014/main" id="{65D946F0-677D-45B4-83B9-FD3BD3FFCA3C}"/>
              </a:ext>
            </a:extLst>
          </p:cNvPr>
          <p:cNvSpPr>
            <a:spLocks noGrp="1"/>
          </p:cNvSpPr>
          <p:nvPr>
            <p:ph type="body" idx="1"/>
          </p:nvPr>
        </p:nvSpPr>
        <p:spPr>
          <a:xfrm>
            <a:off x="684000" y="1779250"/>
            <a:ext cx="10800000" cy="4320000"/>
          </a:xfrm>
          <a:prstGeom prst="rect">
            <a:avLst/>
          </a:prstGeom>
          <a:solidFill>
            <a:srgbClr val="0597DD"/>
          </a:solidFill>
          <a:ln>
            <a:solidFill>
              <a:srgbClr val="00B0F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0" tIns="0" rIns="0" bIns="0" rtlCol="0">
            <a:noAutofit/>
          </a:bodyPr>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pic>
        <p:nvPicPr>
          <p:cNvPr id="7" name="Imagem 6">
            <a:extLst>
              <a:ext uri="{FF2B5EF4-FFF2-40B4-BE49-F238E27FC236}">
                <a16:creationId xmlns:a16="http://schemas.microsoft.com/office/drawing/2014/main" id="{AE631E85-78AE-51B3-8E81-8C39EC62DE42}"/>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10286401" y="4149"/>
            <a:ext cx="1772120" cy="1775101"/>
          </a:xfrm>
          <a:prstGeom prst="ellipse">
            <a:avLst/>
          </a:prstGeom>
        </p:spPr>
      </p:pic>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70" r:id="rId2"/>
    <p:sldLayoutId id="2147483674" r:id="rId3"/>
    <p:sldLayoutId id="2147483671" r:id="rId4"/>
    <p:sldLayoutId id="2147483672" r:id="rId5"/>
    <p:sldLayoutId id="2147483673" r:id="rId6"/>
    <p:sldLayoutId id="2147483662" r:id="rId7"/>
    <p:sldLayoutId id="2147483663" r:id="rId8"/>
    <p:sldLayoutId id="2147483664" r:id="rId9"/>
    <p:sldLayoutId id="2147483667" r:id="rId10"/>
    <p:sldLayoutId id="214748366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cap="all" spc="-150" baseline="0">
          <a:solidFill>
            <a:srgbClr val="0597DD"/>
          </a:solidFill>
          <a:latin typeface="+mj-lt"/>
          <a:ea typeface="+mj-ea"/>
          <a:cs typeface="+mj-cs"/>
        </a:defRPr>
      </a:lvl1pPr>
    </p:titleStyle>
    <p:bodyStyle>
      <a:lvl1pPr marL="266700" indent="-266700" algn="just" defTabSz="914400" rtl="0" eaLnBrk="1" latinLnBrk="0" hangingPunct="1">
        <a:lnSpc>
          <a:spcPct val="100000"/>
        </a:lnSpc>
        <a:spcBef>
          <a:spcPts val="0"/>
        </a:spcBef>
        <a:spcAft>
          <a:spcPts val="1000"/>
        </a:spcAft>
        <a:buClr>
          <a:srgbClr val="012B51"/>
        </a:buClr>
        <a:buSzPct val="150000"/>
        <a:buFontTx/>
        <a:buBlip>
          <a:blip r:embed="rId14">
            <a:extLst>
              <a:ext uri="{96DAC541-7B7A-43D3-8B79-37D633B846F1}">
                <asvg:svgBlip xmlns:asvg="http://schemas.microsoft.com/office/drawing/2016/SVG/main" r:embed="rId15"/>
              </a:ext>
            </a:extLst>
          </a:blip>
        </a:buBlip>
        <a:defRPr sz="2400" kern="1200">
          <a:solidFill>
            <a:schemeClr val="bg1"/>
          </a:solidFill>
          <a:latin typeface="+mn-lt"/>
          <a:ea typeface="+mn-ea"/>
          <a:cs typeface="+mn-cs"/>
        </a:defRPr>
      </a:lvl1pPr>
      <a:lvl2pPr marL="447675" indent="-180975" algn="just" defTabSz="914400" rtl="0" eaLnBrk="1" latinLnBrk="0" hangingPunct="1">
        <a:lnSpc>
          <a:spcPct val="100000"/>
        </a:lnSpc>
        <a:spcBef>
          <a:spcPts val="0"/>
        </a:spcBef>
        <a:spcAft>
          <a:spcPts val="1000"/>
        </a:spcAft>
        <a:buClr>
          <a:srgbClr val="012B51"/>
        </a:buClr>
        <a:buSzPct val="150000"/>
        <a:buFontTx/>
        <a:buBlip>
          <a:blip r:embed="rId16">
            <a:extLst>
              <a:ext uri="{96DAC541-7B7A-43D3-8B79-37D633B846F1}">
                <asvg:svgBlip xmlns:asvg="http://schemas.microsoft.com/office/drawing/2016/SVG/main" r:embed="rId17"/>
              </a:ext>
            </a:extLst>
          </a:blip>
        </a:buBlip>
        <a:defRPr sz="2400" kern="1200">
          <a:solidFill>
            <a:schemeClr val="bg1"/>
          </a:solidFill>
          <a:latin typeface="+mn-lt"/>
          <a:ea typeface="+mn-ea"/>
          <a:cs typeface="+mn-cs"/>
        </a:defRPr>
      </a:lvl2pPr>
      <a:lvl3pPr marL="628650" indent="-180975" algn="just" defTabSz="914400" rtl="0" eaLnBrk="1" latinLnBrk="0" hangingPunct="1">
        <a:lnSpc>
          <a:spcPct val="100000"/>
        </a:lnSpc>
        <a:spcBef>
          <a:spcPts val="0"/>
        </a:spcBef>
        <a:spcAft>
          <a:spcPts val="1000"/>
        </a:spcAft>
        <a:buClr>
          <a:srgbClr val="012B51"/>
        </a:buClr>
        <a:buSzPct val="150000"/>
        <a:buFontTx/>
        <a:buBlip>
          <a:blip r:embed="rId18">
            <a:extLst>
              <a:ext uri="{96DAC541-7B7A-43D3-8B79-37D633B846F1}">
                <asvg:svgBlip xmlns:asvg="http://schemas.microsoft.com/office/drawing/2016/SVG/main" r:embed="rId19"/>
              </a:ext>
            </a:extLst>
          </a:blip>
        </a:buBlip>
        <a:defRPr sz="2400" kern="1200">
          <a:solidFill>
            <a:schemeClr val="bg1"/>
          </a:solidFill>
          <a:latin typeface="+mn-lt"/>
          <a:ea typeface="+mn-ea"/>
          <a:cs typeface="+mn-cs"/>
        </a:defRPr>
      </a:lvl3pPr>
      <a:lvl4pPr marL="809625" indent="-180975" algn="just" defTabSz="914400" rtl="0" eaLnBrk="1" latinLnBrk="0" hangingPunct="1">
        <a:lnSpc>
          <a:spcPct val="100000"/>
        </a:lnSpc>
        <a:spcBef>
          <a:spcPts val="0"/>
        </a:spcBef>
        <a:spcAft>
          <a:spcPts val="1000"/>
        </a:spcAft>
        <a:buClr>
          <a:schemeClr val="tx1">
            <a:lumMod val="75000"/>
            <a:lumOff val="25000"/>
          </a:schemeClr>
        </a:buClr>
        <a:buSzPct val="150000"/>
        <a:buFontTx/>
        <a:buBlip>
          <a:blip r:embed="rId20">
            <a:extLst>
              <a:ext uri="{96DAC541-7B7A-43D3-8B79-37D633B846F1}">
                <asvg:svgBlip xmlns:asvg="http://schemas.microsoft.com/office/drawing/2016/SVG/main" r:embed="rId21"/>
              </a:ext>
            </a:extLst>
          </a:blip>
        </a:buBlip>
        <a:defRPr sz="2400" kern="1200">
          <a:solidFill>
            <a:schemeClr val="bg1"/>
          </a:solidFill>
          <a:latin typeface="+mn-lt"/>
          <a:ea typeface="+mn-ea"/>
          <a:cs typeface="+mn-cs"/>
        </a:defRPr>
      </a:lvl4pPr>
      <a:lvl5pPr marL="990600" indent="-180975" algn="just" defTabSz="914400" rtl="0" eaLnBrk="1" latinLnBrk="0" hangingPunct="1">
        <a:lnSpc>
          <a:spcPct val="100000"/>
        </a:lnSpc>
        <a:spcBef>
          <a:spcPts val="0"/>
        </a:spcBef>
        <a:spcAft>
          <a:spcPts val="1000"/>
        </a:spcAft>
        <a:buSzPct val="150000"/>
        <a:buFontTx/>
        <a:buBlip>
          <a:blip r:embed="rId22">
            <a:extLst>
              <a:ext uri="{96DAC541-7B7A-43D3-8B79-37D633B846F1}">
                <asvg:svgBlip xmlns:asvg="http://schemas.microsoft.com/office/drawing/2016/SVG/main" r:embed="rId23"/>
              </a:ext>
            </a:extLst>
          </a:blip>
        </a:buBlip>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88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313197-C48F-D485-7CC6-EA89FE171D11}"/>
              </a:ext>
            </a:extLst>
          </p:cNvPr>
          <p:cNvSpPr>
            <a:spLocks noGrp="1"/>
          </p:cNvSpPr>
          <p:nvPr>
            <p:ph type="title"/>
          </p:nvPr>
        </p:nvSpPr>
        <p:spPr/>
        <p:txBody>
          <a:bodyPr/>
          <a:lstStyle/>
          <a:p>
            <a:r>
              <a:rPr lang="pt-BR" dirty="0"/>
              <a:t>O MAPA</a:t>
            </a:r>
          </a:p>
        </p:txBody>
      </p:sp>
      <p:pic>
        <p:nvPicPr>
          <p:cNvPr id="6" name="Imagem 5">
            <a:extLst>
              <a:ext uri="{FF2B5EF4-FFF2-40B4-BE49-F238E27FC236}">
                <a16:creationId xmlns:a16="http://schemas.microsoft.com/office/drawing/2014/main" id="{E44746CD-9047-89A5-DDF9-ED4165E5DAEA}"/>
              </a:ext>
            </a:extLst>
          </p:cNvPr>
          <p:cNvPicPr>
            <a:picLocks noChangeAspect="1"/>
          </p:cNvPicPr>
          <p:nvPr/>
        </p:nvPicPr>
        <p:blipFill rotWithShape="1">
          <a:blip r:embed="rId3"/>
          <a:srcRect l="13929" t="26655" r="51786" b="13451"/>
          <a:stretch/>
        </p:blipFill>
        <p:spPr>
          <a:xfrm>
            <a:off x="3446105" y="1395515"/>
            <a:ext cx="5299789" cy="5205149"/>
          </a:xfrm>
          <a:prstGeom prst="rect">
            <a:avLst/>
          </a:prstGeom>
        </p:spPr>
      </p:pic>
    </p:spTree>
    <p:extLst>
      <p:ext uri="{BB962C8B-B14F-4D97-AF65-F5344CB8AC3E}">
        <p14:creationId xmlns:p14="http://schemas.microsoft.com/office/powerpoint/2010/main" val="171499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B20D3-4C45-41F3-83B6-0B2453EB493F}"/>
              </a:ext>
            </a:extLst>
          </p:cNvPr>
          <p:cNvSpPr>
            <a:spLocks noGrp="1"/>
          </p:cNvSpPr>
          <p:nvPr>
            <p:ph type="title"/>
          </p:nvPr>
        </p:nvSpPr>
        <p:spPr/>
        <p:txBody>
          <a:bodyPr/>
          <a:lstStyle/>
          <a:p>
            <a:r>
              <a:rPr lang="pt-BR" dirty="0"/>
              <a:t>Qual é o público-alvo do </a:t>
            </a:r>
            <a:r>
              <a:rPr lang="pt-BR" dirty="0" err="1"/>
              <a:t>mhGAP</a:t>
            </a:r>
            <a:r>
              <a:rPr lang="pt-BR" dirty="0"/>
              <a:t>?</a:t>
            </a:r>
          </a:p>
        </p:txBody>
      </p:sp>
      <p:sp>
        <p:nvSpPr>
          <p:cNvPr id="3" name="Espaço Reservado para Conteúdo 2">
            <a:extLst>
              <a:ext uri="{FF2B5EF4-FFF2-40B4-BE49-F238E27FC236}">
                <a16:creationId xmlns:a16="http://schemas.microsoft.com/office/drawing/2014/main" id="{07751899-EE4A-4ED7-7FCF-45BE5FF7D8CB}"/>
              </a:ext>
            </a:extLst>
          </p:cNvPr>
          <p:cNvSpPr>
            <a:spLocks noGrp="1"/>
          </p:cNvSpPr>
          <p:nvPr>
            <p:ph sz="quarter" idx="10"/>
          </p:nvPr>
        </p:nvSpPr>
        <p:spPr/>
        <p:txBody>
          <a:bodyPr/>
          <a:lstStyle/>
          <a:p>
            <a:r>
              <a:rPr lang="pt-BR" dirty="0"/>
              <a:t>Profissionais não-especializados em saúde mental ou neurologia:</a:t>
            </a:r>
          </a:p>
          <a:p>
            <a:pPr lvl="1"/>
            <a:r>
              <a:rPr lang="pt-BR" dirty="0"/>
              <a:t>Profissionais da APS</a:t>
            </a:r>
          </a:p>
          <a:p>
            <a:pPr lvl="2"/>
            <a:r>
              <a:rPr lang="pt-BR" dirty="0"/>
              <a:t>eMulti</a:t>
            </a:r>
          </a:p>
          <a:p>
            <a:pPr lvl="2"/>
            <a:r>
              <a:rPr lang="pt-BR" dirty="0"/>
              <a:t>ESB</a:t>
            </a:r>
          </a:p>
          <a:p>
            <a:pPr lvl="2"/>
            <a:r>
              <a:rPr lang="pt-BR" dirty="0"/>
              <a:t>ESF</a:t>
            </a:r>
          </a:p>
          <a:p>
            <a:pPr marL="0" indent="0">
              <a:buNone/>
            </a:pPr>
            <a:endParaRPr lang="pt-BR" dirty="0"/>
          </a:p>
          <a:p>
            <a:endParaRPr lang="pt-BR" dirty="0"/>
          </a:p>
        </p:txBody>
      </p:sp>
    </p:spTree>
    <p:extLst>
      <p:ext uri="{BB962C8B-B14F-4D97-AF65-F5344CB8AC3E}">
        <p14:creationId xmlns:p14="http://schemas.microsoft.com/office/powerpoint/2010/main" val="410888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EE7C9-F0B3-7075-4721-C4D85F5DD732}"/>
              </a:ext>
            </a:extLst>
          </p:cNvPr>
          <p:cNvSpPr>
            <a:spLocks noGrp="1"/>
          </p:cNvSpPr>
          <p:nvPr>
            <p:ph type="title"/>
          </p:nvPr>
        </p:nvSpPr>
        <p:spPr/>
        <p:txBody>
          <a:bodyPr/>
          <a:lstStyle/>
          <a:p>
            <a:r>
              <a:rPr lang="pt-BR" sz="2800" dirty="0"/>
              <a:t>7 BONS MOTIVOS PARA INTEGRAR  A SAÚDE MENTAL EM CUIDADOS DE SAÚDE NÃO ESPECIALIZADOS</a:t>
            </a:r>
          </a:p>
        </p:txBody>
      </p:sp>
      <p:sp>
        <p:nvSpPr>
          <p:cNvPr id="4" name="Espaço Reservado para Texto 3">
            <a:extLst>
              <a:ext uri="{FF2B5EF4-FFF2-40B4-BE49-F238E27FC236}">
                <a16:creationId xmlns:a16="http://schemas.microsoft.com/office/drawing/2014/main" id="{E9254C27-4DB5-9C79-069F-3982BE9808CA}"/>
              </a:ext>
            </a:extLst>
          </p:cNvPr>
          <p:cNvSpPr>
            <a:spLocks noGrp="1"/>
          </p:cNvSpPr>
          <p:nvPr>
            <p:ph type="body" sz="quarter" idx="12"/>
          </p:nvPr>
        </p:nvSpPr>
        <p:spPr/>
        <p:txBody>
          <a:bodyPr/>
          <a:lstStyle/>
          <a:p>
            <a:pPr algn="ctr"/>
            <a:r>
              <a:rPr lang="pt-BR" dirty="0"/>
              <a:t>O fardo dos transtornos mentais é grande.</a:t>
            </a:r>
          </a:p>
        </p:txBody>
      </p:sp>
      <p:sp>
        <p:nvSpPr>
          <p:cNvPr id="6" name="Espaço Reservado para Texto 5">
            <a:extLst>
              <a:ext uri="{FF2B5EF4-FFF2-40B4-BE49-F238E27FC236}">
                <a16:creationId xmlns:a16="http://schemas.microsoft.com/office/drawing/2014/main" id="{9A8A7249-9B52-FF63-3BC5-38E6607C2D19}"/>
              </a:ext>
            </a:extLst>
          </p:cNvPr>
          <p:cNvSpPr>
            <a:spLocks noGrp="1"/>
          </p:cNvSpPr>
          <p:nvPr>
            <p:ph type="body" sz="quarter" idx="14"/>
          </p:nvPr>
        </p:nvSpPr>
        <p:spPr/>
        <p:txBody>
          <a:bodyPr/>
          <a:lstStyle/>
          <a:p>
            <a:pPr algn="ctr"/>
            <a:r>
              <a:rPr lang="pt-BR" sz="1500" dirty="0"/>
              <a:t>Problemas de saúde mental e física estão entrelaçados</a:t>
            </a:r>
          </a:p>
        </p:txBody>
      </p:sp>
      <p:sp>
        <p:nvSpPr>
          <p:cNvPr id="8" name="Espaço Reservado para Texto 7">
            <a:extLst>
              <a:ext uri="{FF2B5EF4-FFF2-40B4-BE49-F238E27FC236}">
                <a16:creationId xmlns:a16="http://schemas.microsoft.com/office/drawing/2014/main" id="{356121D9-D5F9-3B0F-2067-43E50AF67B48}"/>
              </a:ext>
            </a:extLst>
          </p:cNvPr>
          <p:cNvSpPr>
            <a:spLocks noGrp="1"/>
          </p:cNvSpPr>
          <p:nvPr>
            <p:ph type="body" sz="quarter" idx="16"/>
          </p:nvPr>
        </p:nvSpPr>
        <p:spPr/>
        <p:txBody>
          <a:bodyPr/>
          <a:lstStyle/>
          <a:p>
            <a:pPr algn="ctr"/>
            <a:r>
              <a:rPr lang="pt-BR" sz="1500" dirty="0"/>
              <a:t>A lacuna de tratamento para transtornos mentais é enorme</a:t>
            </a:r>
          </a:p>
        </p:txBody>
      </p:sp>
      <p:sp>
        <p:nvSpPr>
          <p:cNvPr id="10" name="Espaço Reservado para Texto 9">
            <a:extLst>
              <a:ext uri="{FF2B5EF4-FFF2-40B4-BE49-F238E27FC236}">
                <a16:creationId xmlns:a16="http://schemas.microsoft.com/office/drawing/2014/main" id="{9CFD6E9D-205B-4593-A884-FF88677E561F}"/>
              </a:ext>
            </a:extLst>
          </p:cNvPr>
          <p:cNvSpPr>
            <a:spLocks noGrp="1"/>
          </p:cNvSpPr>
          <p:nvPr>
            <p:ph type="body" sz="quarter" idx="18"/>
          </p:nvPr>
        </p:nvSpPr>
        <p:spPr/>
        <p:txBody>
          <a:bodyPr/>
          <a:lstStyle/>
          <a:p>
            <a:pPr algn="ctr"/>
            <a:r>
              <a:rPr lang="pt-BR" dirty="0"/>
              <a:t>Melhorar o acesso aos cuidados de saúde mental</a:t>
            </a:r>
          </a:p>
        </p:txBody>
      </p:sp>
      <p:sp>
        <p:nvSpPr>
          <p:cNvPr id="12" name="Espaço Reservado para Texto 11">
            <a:extLst>
              <a:ext uri="{FF2B5EF4-FFF2-40B4-BE49-F238E27FC236}">
                <a16:creationId xmlns:a16="http://schemas.microsoft.com/office/drawing/2014/main" id="{EA1F5B8A-6461-7DA2-6C18-01077493EE6A}"/>
              </a:ext>
            </a:extLst>
          </p:cNvPr>
          <p:cNvSpPr>
            <a:spLocks noGrp="1"/>
          </p:cNvSpPr>
          <p:nvPr>
            <p:ph type="body" sz="quarter" idx="20"/>
          </p:nvPr>
        </p:nvSpPr>
        <p:spPr/>
        <p:txBody>
          <a:bodyPr/>
          <a:lstStyle/>
          <a:p>
            <a:pPr algn="ctr"/>
            <a:r>
              <a:rPr lang="pt-BR" dirty="0"/>
              <a:t>Promover o respeito pelos direitos humanos</a:t>
            </a:r>
          </a:p>
        </p:txBody>
      </p:sp>
      <p:sp>
        <p:nvSpPr>
          <p:cNvPr id="14" name="Espaço Reservado para Texto 13">
            <a:extLst>
              <a:ext uri="{FF2B5EF4-FFF2-40B4-BE49-F238E27FC236}">
                <a16:creationId xmlns:a16="http://schemas.microsoft.com/office/drawing/2014/main" id="{8CF93AE4-8BE7-C864-DC04-EBF5FFAA7540}"/>
              </a:ext>
            </a:extLst>
          </p:cNvPr>
          <p:cNvSpPr>
            <a:spLocks noGrp="1"/>
          </p:cNvSpPr>
          <p:nvPr>
            <p:ph type="body" sz="quarter" idx="22"/>
          </p:nvPr>
        </p:nvSpPr>
        <p:spPr/>
        <p:txBody>
          <a:bodyPr/>
          <a:lstStyle/>
          <a:p>
            <a:pPr algn="ctr"/>
            <a:r>
              <a:rPr lang="pt-BR" dirty="0"/>
              <a:t>É acessível e com bom custo-benefício</a:t>
            </a:r>
          </a:p>
        </p:txBody>
      </p:sp>
      <p:sp>
        <p:nvSpPr>
          <p:cNvPr id="16" name="Espaço Reservado para Texto 15">
            <a:extLst>
              <a:ext uri="{FF2B5EF4-FFF2-40B4-BE49-F238E27FC236}">
                <a16:creationId xmlns:a16="http://schemas.microsoft.com/office/drawing/2014/main" id="{8AAC190F-67E9-7CAD-67F7-5C739379E244}"/>
              </a:ext>
            </a:extLst>
          </p:cNvPr>
          <p:cNvSpPr>
            <a:spLocks noGrp="1"/>
          </p:cNvSpPr>
          <p:nvPr>
            <p:ph type="body" sz="quarter" idx="24"/>
          </p:nvPr>
        </p:nvSpPr>
        <p:spPr/>
        <p:txBody>
          <a:bodyPr/>
          <a:lstStyle/>
          <a:p>
            <a:pPr algn="ctr"/>
            <a:r>
              <a:rPr lang="pt-BR" dirty="0"/>
              <a:t>Gera bons resultados de saúde</a:t>
            </a:r>
          </a:p>
          <a:p>
            <a:endParaRPr lang="pt-BR" dirty="0"/>
          </a:p>
        </p:txBody>
      </p:sp>
      <p:pic>
        <p:nvPicPr>
          <p:cNvPr id="18" name="Imagem 17">
            <a:extLst>
              <a:ext uri="{FF2B5EF4-FFF2-40B4-BE49-F238E27FC236}">
                <a16:creationId xmlns:a16="http://schemas.microsoft.com/office/drawing/2014/main" id="{FCD425A2-0D2D-C623-B86C-85A9368378D6}"/>
              </a:ext>
            </a:extLst>
          </p:cNvPr>
          <p:cNvPicPr>
            <a:picLocks noChangeAspect="1"/>
          </p:cNvPicPr>
          <p:nvPr/>
        </p:nvPicPr>
        <p:blipFill rotWithShape="1">
          <a:blip r:embed="rId3"/>
          <a:srcRect l="14388" t="27993" r="52260" b="13451"/>
          <a:stretch/>
        </p:blipFill>
        <p:spPr>
          <a:xfrm>
            <a:off x="501541" y="2124847"/>
            <a:ext cx="1728819" cy="1620000"/>
          </a:xfrm>
          <a:prstGeom prst="rect">
            <a:avLst/>
          </a:prstGeom>
        </p:spPr>
      </p:pic>
      <p:pic>
        <p:nvPicPr>
          <p:cNvPr id="26" name="Imagem 25">
            <a:extLst>
              <a:ext uri="{FF2B5EF4-FFF2-40B4-BE49-F238E27FC236}">
                <a16:creationId xmlns:a16="http://schemas.microsoft.com/office/drawing/2014/main" id="{6D6ECD26-160F-1EE3-09F9-06F823927E85}"/>
              </a:ext>
            </a:extLst>
          </p:cNvPr>
          <p:cNvPicPr>
            <a:picLocks noChangeAspect="1"/>
          </p:cNvPicPr>
          <p:nvPr/>
        </p:nvPicPr>
        <p:blipFill rotWithShape="1">
          <a:blip r:embed="rId4"/>
          <a:srcRect l="14694" t="27994" r="52260" b="14812"/>
          <a:stretch/>
        </p:blipFill>
        <p:spPr>
          <a:xfrm>
            <a:off x="2457433" y="2124847"/>
            <a:ext cx="1728000" cy="1620000"/>
          </a:xfrm>
          <a:prstGeom prst="rect">
            <a:avLst/>
          </a:prstGeom>
        </p:spPr>
      </p:pic>
      <p:pic>
        <p:nvPicPr>
          <p:cNvPr id="28" name="Imagem 27">
            <a:extLst>
              <a:ext uri="{FF2B5EF4-FFF2-40B4-BE49-F238E27FC236}">
                <a16:creationId xmlns:a16="http://schemas.microsoft.com/office/drawing/2014/main" id="{108A309B-81DB-1551-9B23-D346F307D9D1}"/>
              </a:ext>
            </a:extLst>
          </p:cNvPr>
          <p:cNvPicPr>
            <a:picLocks noChangeAspect="1"/>
          </p:cNvPicPr>
          <p:nvPr/>
        </p:nvPicPr>
        <p:blipFill rotWithShape="1">
          <a:blip r:embed="rId5"/>
          <a:srcRect l="14847" t="26558" r="52260" b="14541"/>
          <a:stretch/>
        </p:blipFill>
        <p:spPr>
          <a:xfrm>
            <a:off x="4416483" y="2124847"/>
            <a:ext cx="1724025" cy="1608916"/>
          </a:xfrm>
          <a:prstGeom prst="rect">
            <a:avLst/>
          </a:prstGeom>
        </p:spPr>
      </p:pic>
      <p:pic>
        <p:nvPicPr>
          <p:cNvPr id="30" name="Imagem 29">
            <a:extLst>
              <a:ext uri="{FF2B5EF4-FFF2-40B4-BE49-F238E27FC236}">
                <a16:creationId xmlns:a16="http://schemas.microsoft.com/office/drawing/2014/main" id="{E0BB94D5-728C-242A-49A8-BC06DCBACFE3}"/>
              </a:ext>
            </a:extLst>
          </p:cNvPr>
          <p:cNvPicPr>
            <a:picLocks noChangeAspect="1"/>
          </p:cNvPicPr>
          <p:nvPr/>
        </p:nvPicPr>
        <p:blipFill rotWithShape="1">
          <a:blip r:embed="rId6"/>
          <a:srcRect l="61530" t="34006" r="8317" b="19985"/>
          <a:stretch/>
        </p:blipFill>
        <p:spPr>
          <a:xfrm>
            <a:off x="6371556" y="2106186"/>
            <a:ext cx="1724026" cy="1646238"/>
          </a:xfrm>
          <a:prstGeom prst="rect">
            <a:avLst/>
          </a:prstGeom>
        </p:spPr>
      </p:pic>
      <p:pic>
        <p:nvPicPr>
          <p:cNvPr id="32" name="Imagem 31">
            <a:extLst>
              <a:ext uri="{FF2B5EF4-FFF2-40B4-BE49-F238E27FC236}">
                <a16:creationId xmlns:a16="http://schemas.microsoft.com/office/drawing/2014/main" id="{FAC8FA6A-5837-AD23-DE67-FA2E96F10C1A}"/>
              </a:ext>
            </a:extLst>
          </p:cNvPr>
          <p:cNvPicPr>
            <a:picLocks noChangeAspect="1"/>
          </p:cNvPicPr>
          <p:nvPr/>
        </p:nvPicPr>
        <p:blipFill rotWithShape="1">
          <a:blip r:embed="rId7"/>
          <a:srcRect l="15000" t="26558" r="52260" b="13725"/>
          <a:stretch/>
        </p:blipFill>
        <p:spPr>
          <a:xfrm>
            <a:off x="8325815" y="2135931"/>
            <a:ext cx="1724842" cy="1597832"/>
          </a:xfrm>
          <a:prstGeom prst="rect">
            <a:avLst/>
          </a:prstGeom>
        </p:spPr>
      </p:pic>
      <p:pic>
        <p:nvPicPr>
          <p:cNvPr id="34" name="Imagem 33">
            <a:extLst>
              <a:ext uri="{FF2B5EF4-FFF2-40B4-BE49-F238E27FC236}">
                <a16:creationId xmlns:a16="http://schemas.microsoft.com/office/drawing/2014/main" id="{BBDFA443-F32A-D533-F97E-CCF9E9D11539}"/>
              </a:ext>
            </a:extLst>
          </p:cNvPr>
          <p:cNvPicPr>
            <a:picLocks noChangeAspect="1"/>
          </p:cNvPicPr>
          <p:nvPr/>
        </p:nvPicPr>
        <p:blipFill rotWithShape="1">
          <a:blip r:embed="rId8"/>
          <a:srcRect l="14388" t="26720" r="52260" b="13997"/>
          <a:stretch/>
        </p:blipFill>
        <p:spPr>
          <a:xfrm>
            <a:off x="3321433" y="4904013"/>
            <a:ext cx="1724025" cy="1608916"/>
          </a:xfrm>
          <a:prstGeom prst="rect">
            <a:avLst/>
          </a:prstGeom>
        </p:spPr>
      </p:pic>
      <p:pic>
        <p:nvPicPr>
          <p:cNvPr id="36" name="Imagem 35">
            <a:extLst>
              <a:ext uri="{FF2B5EF4-FFF2-40B4-BE49-F238E27FC236}">
                <a16:creationId xmlns:a16="http://schemas.microsoft.com/office/drawing/2014/main" id="{24035DE2-8A9F-A420-70EE-6D8E01502D03}"/>
              </a:ext>
            </a:extLst>
          </p:cNvPr>
          <p:cNvPicPr>
            <a:picLocks noChangeAspect="1"/>
          </p:cNvPicPr>
          <p:nvPr/>
        </p:nvPicPr>
        <p:blipFill rotWithShape="1">
          <a:blip r:embed="rId9"/>
          <a:srcRect l="14541" t="27994" r="52260" b="14268"/>
          <a:stretch/>
        </p:blipFill>
        <p:spPr>
          <a:xfrm>
            <a:off x="5509543" y="4904013"/>
            <a:ext cx="1724026" cy="1610516"/>
          </a:xfrm>
          <a:prstGeom prst="rect">
            <a:avLst/>
          </a:prstGeom>
        </p:spPr>
      </p:pic>
    </p:spTree>
    <p:extLst>
      <p:ext uri="{BB962C8B-B14F-4D97-AF65-F5344CB8AC3E}">
        <p14:creationId xmlns:p14="http://schemas.microsoft.com/office/powerpoint/2010/main" val="12316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fade">
                                      <p:cBhvr>
                                        <p:cTn id="18" dur="500"/>
                                        <p:tgtEl>
                                          <p:spTgt spid="6">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bg/>
                                          </p:spTgt>
                                        </p:tgtEl>
                                        <p:attrNameLst>
                                          <p:attrName>style.visibility</p:attrName>
                                        </p:attrNameLst>
                                      </p:cBhvr>
                                      <p:to>
                                        <p:strVal val="visible"/>
                                      </p:to>
                                    </p:set>
                                    <p:animEffect transition="in" filter="fade">
                                      <p:cBhvr>
                                        <p:cTn id="29" dur="500"/>
                                        <p:tgtEl>
                                          <p:spTgt spid="8">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bg/>
                                          </p:spTgt>
                                        </p:tgtEl>
                                        <p:attrNameLst>
                                          <p:attrName>style.visibility</p:attrName>
                                        </p:attrNameLst>
                                      </p:cBhvr>
                                      <p:to>
                                        <p:strVal val="visible"/>
                                      </p:to>
                                    </p:set>
                                    <p:animEffect transition="in" filter="fade">
                                      <p:cBhvr>
                                        <p:cTn id="40" dur="500"/>
                                        <p:tgtEl>
                                          <p:spTgt spid="10">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500"/>
                                        <p:tgtEl>
                                          <p:spTgt spid="10">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bg/>
                                          </p:spTgt>
                                        </p:tgtEl>
                                        <p:attrNameLst>
                                          <p:attrName>style.visibility</p:attrName>
                                        </p:attrNameLst>
                                      </p:cBhvr>
                                      <p:to>
                                        <p:strVal val="visible"/>
                                      </p:to>
                                    </p:set>
                                    <p:animEffect transition="in" filter="fade">
                                      <p:cBhvr>
                                        <p:cTn id="51" dur="500"/>
                                        <p:tgtEl>
                                          <p:spTgt spid="12">
                                            <p:bg/>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xEl>
                                              <p:pRg st="0" end="0"/>
                                            </p:txEl>
                                          </p:spTgt>
                                        </p:tgtEl>
                                        <p:attrNameLst>
                                          <p:attrName>style.visibility</p:attrName>
                                        </p:attrNameLst>
                                      </p:cBhvr>
                                      <p:to>
                                        <p:strVal val="visible"/>
                                      </p:to>
                                    </p:set>
                                    <p:animEffect transition="in" filter="fade">
                                      <p:cBhvr>
                                        <p:cTn id="54" dur="500"/>
                                        <p:tgtEl>
                                          <p:spTgt spid="12">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bg/>
                                          </p:spTgt>
                                        </p:tgtEl>
                                        <p:attrNameLst>
                                          <p:attrName>style.visibility</p:attrName>
                                        </p:attrNameLst>
                                      </p:cBhvr>
                                      <p:to>
                                        <p:strVal val="visible"/>
                                      </p:to>
                                    </p:set>
                                    <p:animEffect transition="in" filter="fade">
                                      <p:cBhvr>
                                        <p:cTn id="62" dur="500"/>
                                        <p:tgtEl>
                                          <p:spTgt spid="14">
                                            <p:bg/>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xEl>
                                              <p:pRg st="0" end="0"/>
                                            </p:txEl>
                                          </p:spTgt>
                                        </p:tgtEl>
                                        <p:attrNameLst>
                                          <p:attrName>style.visibility</p:attrName>
                                        </p:attrNameLst>
                                      </p:cBhvr>
                                      <p:to>
                                        <p:strVal val="visible"/>
                                      </p:to>
                                    </p:set>
                                    <p:animEffect transition="in" filter="fade">
                                      <p:cBhvr>
                                        <p:cTn id="65" dur="500"/>
                                        <p:tgtEl>
                                          <p:spTgt spid="14">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6">
                                            <p:bg/>
                                          </p:spTgt>
                                        </p:tgtEl>
                                        <p:attrNameLst>
                                          <p:attrName>style.visibility</p:attrName>
                                        </p:attrNameLst>
                                      </p:cBhvr>
                                      <p:to>
                                        <p:strVal val="visible"/>
                                      </p:to>
                                    </p:set>
                                    <p:animEffect transition="in" filter="fade">
                                      <p:cBhvr>
                                        <p:cTn id="73" dur="500"/>
                                        <p:tgtEl>
                                          <p:spTgt spid="16">
                                            <p:bg/>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xEl>
                                              <p:pRg st="0" end="0"/>
                                            </p:txEl>
                                          </p:spTgt>
                                        </p:tgtEl>
                                        <p:attrNameLst>
                                          <p:attrName>style.visibility</p:attrName>
                                        </p:attrNameLst>
                                      </p:cBhvr>
                                      <p:to>
                                        <p:strVal val="visible"/>
                                      </p:to>
                                    </p:set>
                                    <p:animEffect transition="in" filter="fade">
                                      <p:cBhvr>
                                        <p:cTn id="76" dur="500"/>
                                        <p:tgtEl>
                                          <p:spTgt spid="16">
                                            <p:txEl>
                                              <p:pRg st="0" end="0"/>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uiExpand="1" build="p" animBg="1"/>
      <p:bldP spid="8" grpId="0" uiExpand="1" build="p" animBg="1"/>
      <p:bldP spid="10" grpId="0" uiExpand="1" build="p" animBg="1"/>
      <p:bldP spid="12" grpId="0" uiExpand="1" build="p" animBg="1"/>
      <p:bldP spid="14" grpId="0" uiExpand="1" build="p" animBg="1"/>
      <p:bldP spid="16" grpId="0" uiExpand="1" build="p"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F97241-253F-99C9-1448-1BF5C68E5C9F}"/>
              </a:ext>
            </a:extLst>
          </p:cNvPr>
          <p:cNvSpPr>
            <a:spLocks noGrp="1"/>
          </p:cNvSpPr>
          <p:nvPr>
            <p:ph type="title"/>
          </p:nvPr>
        </p:nvSpPr>
        <p:spPr/>
        <p:txBody>
          <a:bodyPr/>
          <a:lstStyle/>
          <a:p>
            <a:r>
              <a:rPr lang="pt-BR" dirty="0"/>
              <a:t>Manual de Intervenções MI-</a:t>
            </a:r>
            <a:r>
              <a:rPr lang="pt-BR" dirty="0" err="1"/>
              <a:t>mhGAP</a:t>
            </a:r>
            <a:r>
              <a:rPr lang="pt-BR" dirty="0"/>
              <a:t> Versão 2.0</a:t>
            </a:r>
          </a:p>
        </p:txBody>
      </p:sp>
      <p:sp>
        <p:nvSpPr>
          <p:cNvPr id="3" name="Espaço Reservado para Texto 2">
            <a:extLst>
              <a:ext uri="{FF2B5EF4-FFF2-40B4-BE49-F238E27FC236}">
                <a16:creationId xmlns:a16="http://schemas.microsoft.com/office/drawing/2014/main" id="{F9DEB9F9-AD48-61D3-0F66-528E7BB3A9DF}"/>
              </a:ext>
            </a:extLst>
          </p:cNvPr>
          <p:cNvSpPr>
            <a:spLocks noGrp="1"/>
          </p:cNvSpPr>
          <p:nvPr>
            <p:ph type="body" sz="quarter" idx="4294967295"/>
          </p:nvPr>
        </p:nvSpPr>
        <p:spPr>
          <a:xfrm>
            <a:off x="673100" y="1860913"/>
            <a:ext cx="11242675" cy="1430338"/>
          </a:xfrm>
        </p:spPr>
        <p:txBody>
          <a:bodyPr/>
          <a:lstStyle/>
          <a:p>
            <a:pPr marL="0" indent="0">
              <a:buNone/>
            </a:pPr>
            <a:r>
              <a:rPr lang="pt-BR" sz="2000" dirty="0"/>
              <a:t>Guia com orientações baseadas em evidências e organizado em diagramas e fluxogramas que permitem ao profissional não especialista diagnosticar e tratar transtornos mentais considerados prioritários (com base nos critérios de mortalidade, morbidade e incapacidade). O MI-</a:t>
            </a:r>
            <a:r>
              <a:rPr lang="pt-BR" sz="2000" dirty="0" err="1"/>
              <a:t>mhGAP</a:t>
            </a:r>
            <a:r>
              <a:rPr lang="pt-BR" sz="2000" dirty="0"/>
              <a:t> (Versão 2.0) organizados com as seguintes abordagens:</a:t>
            </a:r>
          </a:p>
        </p:txBody>
      </p:sp>
      <p:graphicFrame>
        <p:nvGraphicFramePr>
          <p:cNvPr id="8" name="Espaço Reservado para SmartArt 7">
            <a:extLst>
              <a:ext uri="{FF2B5EF4-FFF2-40B4-BE49-F238E27FC236}">
                <a16:creationId xmlns:a16="http://schemas.microsoft.com/office/drawing/2014/main" id="{89E5A301-DC0B-54C0-FF44-CFCD56033CA7}"/>
              </a:ext>
            </a:extLst>
          </p:cNvPr>
          <p:cNvGraphicFramePr>
            <a:graphicFrameLocks noGrp="1"/>
          </p:cNvGraphicFramePr>
          <p:nvPr>
            <p:ph type="dgm" sz="quarter" idx="4294967295"/>
            <p:extLst>
              <p:ext uri="{D42A27DB-BD31-4B8C-83A1-F6EECF244321}">
                <p14:modId xmlns:p14="http://schemas.microsoft.com/office/powerpoint/2010/main" val="4223422450"/>
              </p:ext>
            </p:extLst>
          </p:nvPr>
        </p:nvGraphicFramePr>
        <p:xfrm>
          <a:off x="710422" y="3552825"/>
          <a:ext cx="7151688" cy="2992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m 8">
            <a:extLst>
              <a:ext uri="{FF2B5EF4-FFF2-40B4-BE49-F238E27FC236}">
                <a16:creationId xmlns:a16="http://schemas.microsoft.com/office/drawing/2014/main" id="{0ADAEF28-8DDE-2BEF-F88C-BA98A141F7EF}"/>
              </a:ext>
            </a:extLst>
          </p:cNvPr>
          <p:cNvPicPr>
            <a:picLocks noChangeAspect="1"/>
          </p:cNvPicPr>
          <p:nvPr/>
        </p:nvPicPr>
        <p:blipFill rotWithShape="1">
          <a:blip r:embed="rId8"/>
          <a:srcRect l="22065" t="20482" r="23478" b="6851"/>
          <a:stretch/>
        </p:blipFill>
        <p:spPr>
          <a:xfrm>
            <a:off x="8059738" y="3552825"/>
            <a:ext cx="3856037" cy="2992437"/>
          </a:xfrm>
          <a:prstGeom prst="rect">
            <a:avLst/>
          </a:prstGeom>
        </p:spPr>
      </p:pic>
    </p:spTree>
    <p:extLst>
      <p:ext uri="{BB962C8B-B14F-4D97-AF65-F5344CB8AC3E}">
        <p14:creationId xmlns:p14="http://schemas.microsoft.com/office/powerpoint/2010/main" val="102301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D48B4175-D3F7-4E17-A70D-5994AD857C40}"/>
                                            </p:graphicEl>
                                          </p:spTgt>
                                        </p:tgtEl>
                                        <p:attrNameLst>
                                          <p:attrName>style.visibility</p:attrName>
                                        </p:attrNameLst>
                                      </p:cBhvr>
                                      <p:to>
                                        <p:strVal val="visible"/>
                                      </p:to>
                                    </p:set>
                                    <p:animEffect transition="in" filter="fade">
                                      <p:cBhvr>
                                        <p:cTn id="15" dur="500"/>
                                        <p:tgtEl>
                                          <p:spTgt spid="8">
                                            <p:graphicEl>
                                              <a:dgm id="{D48B4175-D3F7-4E17-A70D-5994AD857C4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7307BC3E-A073-4DF9-8A42-C23C57D59BFF}"/>
                                            </p:graphicEl>
                                          </p:spTgt>
                                        </p:tgtEl>
                                        <p:attrNameLst>
                                          <p:attrName>style.visibility</p:attrName>
                                        </p:attrNameLst>
                                      </p:cBhvr>
                                      <p:to>
                                        <p:strVal val="visible"/>
                                      </p:to>
                                    </p:set>
                                    <p:animEffect transition="in" filter="fade">
                                      <p:cBhvr>
                                        <p:cTn id="20" dur="500"/>
                                        <p:tgtEl>
                                          <p:spTgt spid="8">
                                            <p:graphicEl>
                                              <a:dgm id="{7307BC3E-A073-4DF9-8A42-C23C57D59BFF}"/>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graphicEl>
                                              <a:dgm id="{5E25B6D3-4A31-4B92-B7FE-31BF5FC11E92}"/>
                                            </p:graphicEl>
                                          </p:spTgt>
                                        </p:tgtEl>
                                        <p:attrNameLst>
                                          <p:attrName>style.visibility</p:attrName>
                                        </p:attrNameLst>
                                      </p:cBhvr>
                                      <p:to>
                                        <p:strVal val="visible"/>
                                      </p:to>
                                    </p:set>
                                    <p:animEffect transition="in" filter="fade">
                                      <p:cBhvr>
                                        <p:cTn id="25" dur="500"/>
                                        <p:tgtEl>
                                          <p:spTgt spid="8">
                                            <p:graphicEl>
                                              <a:dgm id="{5E25B6D3-4A31-4B92-B7FE-31BF5FC11E92}"/>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graphicEl>
                                              <a:dgm id="{E566735D-7049-4212-9480-82ADD289CF66}"/>
                                            </p:graphicEl>
                                          </p:spTgt>
                                        </p:tgtEl>
                                        <p:attrNameLst>
                                          <p:attrName>style.visibility</p:attrName>
                                        </p:attrNameLst>
                                      </p:cBhvr>
                                      <p:to>
                                        <p:strVal val="visible"/>
                                      </p:to>
                                    </p:set>
                                    <p:animEffect transition="in" filter="fade">
                                      <p:cBhvr>
                                        <p:cTn id="30" dur="500"/>
                                        <p:tgtEl>
                                          <p:spTgt spid="8">
                                            <p:graphicEl>
                                              <a:dgm id="{E566735D-7049-4212-9480-82ADD289CF6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graphicEl>
                                              <a:dgm id="{99671419-30EF-493E-BD55-CF0C592FB1C3}"/>
                                            </p:graphicEl>
                                          </p:spTgt>
                                        </p:tgtEl>
                                        <p:attrNameLst>
                                          <p:attrName>style.visibility</p:attrName>
                                        </p:attrNameLst>
                                      </p:cBhvr>
                                      <p:to>
                                        <p:strVal val="visible"/>
                                      </p:to>
                                    </p:set>
                                    <p:animEffect transition="in" filter="fade">
                                      <p:cBhvr>
                                        <p:cTn id="35" dur="500"/>
                                        <p:tgtEl>
                                          <p:spTgt spid="8">
                                            <p:graphicEl>
                                              <a:dgm id="{99671419-30EF-493E-BD55-CF0C592FB1C3}"/>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graphicEl>
                                              <a:dgm id="{A5049151-3159-411F-8B78-0473CDBDAA28}"/>
                                            </p:graphicEl>
                                          </p:spTgt>
                                        </p:tgtEl>
                                        <p:attrNameLst>
                                          <p:attrName>style.visibility</p:attrName>
                                        </p:attrNameLst>
                                      </p:cBhvr>
                                      <p:to>
                                        <p:strVal val="visible"/>
                                      </p:to>
                                    </p:set>
                                    <p:animEffect transition="in" filter="fade">
                                      <p:cBhvr>
                                        <p:cTn id="40" dur="500"/>
                                        <p:tgtEl>
                                          <p:spTgt spid="8">
                                            <p:graphicEl>
                                              <a:dgm id="{A5049151-3159-411F-8B78-0473CDBDAA28}"/>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graphicEl>
                                              <a:dgm id="{1D4DA032-C69B-40AD-8D73-5224BE161E81}"/>
                                            </p:graphicEl>
                                          </p:spTgt>
                                        </p:tgtEl>
                                        <p:attrNameLst>
                                          <p:attrName>style.visibility</p:attrName>
                                        </p:attrNameLst>
                                      </p:cBhvr>
                                      <p:to>
                                        <p:strVal val="visible"/>
                                      </p:to>
                                    </p:set>
                                    <p:animEffect transition="in" filter="fade">
                                      <p:cBhvr>
                                        <p:cTn id="45" dur="500"/>
                                        <p:tgtEl>
                                          <p:spTgt spid="8">
                                            <p:graphicEl>
                                              <a:dgm id="{1D4DA032-C69B-40AD-8D73-5224BE161E81}"/>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graphicEl>
                                              <a:dgm id="{6257F916-C37D-4777-B80A-D3CA7028CEDD}"/>
                                            </p:graphicEl>
                                          </p:spTgt>
                                        </p:tgtEl>
                                        <p:attrNameLst>
                                          <p:attrName>style.visibility</p:attrName>
                                        </p:attrNameLst>
                                      </p:cBhvr>
                                      <p:to>
                                        <p:strVal val="visible"/>
                                      </p:to>
                                    </p:set>
                                    <p:animEffect transition="in" filter="fade">
                                      <p:cBhvr>
                                        <p:cTn id="50" dur="500"/>
                                        <p:tgtEl>
                                          <p:spTgt spid="8">
                                            <p:graphicEl>
                                              <a:dgm id="{6257F916-C37D-4777-B80A-D3CA7028CEDD}"/>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graphicEl>
                                              <a:dgm id="{08D8FA12-92A8-4ABC-8FDD-EFAED589E4CB}"/>
                                            </p:graphicEl>
                                          </p:spTgt>
                                        </p:tgtEl>
                                        <p:attrNameLst>
                                          <p:attrName>style.visibility</p:attrName>
                                        </p:attrNameLst>
                                      </p:cBhvr>
                                      <p:to>
                                        <p:strVal val="visible"/>
                                      </p:to>
                                    </p:set>
                                    <p:animEffect transition="in" filter="fade">
                                      <p:cBhvr>
                                        <p:cTn id="55" dur="500"/>
                                        <p:tgtEl>
                                          <p:spTgt spid="8">
                                            <p:graphicEl>
                                              <a:dgm id="{08D8FA12-92A8-4ABC-8FDD-EFAED589E4CB}"/>
                                            </p:graphic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8"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ço Reservado para Imagem 12">
            <a:extLst>
              <a:ext uri="{FF2B5EF4-FFF2-40B4-BE49-F238E27FC236}">
                <a16:creationId xmlns:a16="http://schemas.microsoft.com/office/drawing/2014/main" id="{A844B00D-5759-47AC-8CD5-06AF6F6F3DC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3" name="Título 2">
            <a:extLst>
              <a:ext uri="{FF2B5EF4-FFF2-40B4-BE49-F238E27FC236}">
                <a16:creationId xmlns:a16="http://schemas.microsoft.com/office/drawing/2014/main" id="{8020722E-1179-9F88-D765-B02BDE8582AA}"/>
              </a:ext>
            </a:extLst>
          </p:cNvPr>
          <p:cNvSpPr>
            <a:spLocks noGrp="1"/>
          </p:cNvSpPr>
          <p:nvPr>
            <p:ph type="ctrTitle"/>
          </p:nvPr>
        </p:nvSpPr>
        <p:spPr/>
        <p:txBody>
          <a:bodyPr/>
          <a:lstStyle/>
          <a:p>
            <a:endParaRPr lang="pt-BR" dirty="0"/>
          </a:p>
        </p:txBody>
      </p:sp>
      <p:sp>
        <p:nvSpPr>
          <p:cNvPr id="14" name="CaixaDeTexto 13">
            <a:extLst>
              <a:ext uri="{FF2B5EF4-FFF2-40B4-BE49-F238E27FC236}">
                <a16:creationId xmlns:a16="http://schemas.microsoft.com/office/drawing/2014/main" id="{BFBB3EB5-77C3-0100-B24D-4084AAA2E2E6}"/>
              </a:ext>
            </a:extLst>
          </p:cNvPr>
          <p:cNvSpPr txBox="1"/>
          <p:nvPr/>
        </p:nvSpPr>
        <p:spPr>
          <a:xfrm>
            <a:off x="3712223" y="751344"/>
            <a:ext cx="4767554" cy="2677656"/>
          </a:xfrm>
          <a:prstGeom prst="rect">
            <a:avLst/>
          </a:prstGeom>
          <a:noFill/>
        </p:spPr>
        <p:txBody>
          <a:bodyPr wrap="square" rtlCol="0">
            <a:spAutoFit/>
          </a:bodyPr>
          <a:lstStyle/>
          <a:p>
            <a:pPr algn="just"/>
            <a:r>
              <a:rPr lang="pt-BR" sz="2400" dirty="0">
                <a:solidFill>
                  <a:schemeClr val="bg1"/>
                </a:solidFill>
              </a:rPr>
              <a:t>"A saúde mental é tão importante quanto a saúde física. Se você está lutando com sua saúde mental, não tenha medo de pedir ajuda. Você não está sozinho."  </a:t>
            </a:r>
          </a:p>
          <a:p>
            <a:pPr algn="r"/>
            <a:endParaRPr lang="pt-BR" sz="2400" dirty="0">
              <a:solidFill>
                <a:schemeClr val="bg1"/>
              </a:solidFill>
            </a:endParaRPr>
          </a:p>
          <a:p>
            <a:pPr algn="r"/>
            <a:r>
              <a:rPr lang="pt-BR" sz="2400" dirty="0">
                <a:solidFill>
                  <a:schemeClr val="bg1"/>
                </a:solidFill>
              </a:rPr>
              <a:t>Michelle Obama</a:t>
            </a:r>
          </a:p>
        </p:txBody>
      </p:sp>
    </p:spTree>
    <p:extLst>
      <p:ext uri="{BB962C8B-B14F-4D97-AF65-F5344CB8AC3E}">
        <p14:creationId xmlns:p14="http://schemas.microsoft.com/office/powerpoint/2010/main" val="192046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9A28C-5396-BB04-9667-CFEF2FBFEED3}"/>
              </a:ext>
            </a:extLst>
          </p:cNvPr>
          <p:cNvSpPr>
            <a:spLocks noGrp="1"/>
          </p:cNvSpPr>
          <p:nvPr>
            <p:ph type="title"/>
          </p:nvPr>
        </p:nvSpPr>
        <p:spPr/>
        <p:txBody>
          <a:bodyPr/>
          <a:lstStyle/>
          <a:p>
            <a:r>
              <a:rPr lang="pt-BR" dirty="0"/>
              <a:t>Nuvem de palavras</a:t>
            </a:r>
          </a:p>
        </p:txBody>
      </p:sp>
      <p:sp>
        <p:nvSpPr>
          <p:cNvPr id="3" name="Espaço Reservado para Texto 2">
            <a:extLst>
              <a:ext uri="{FF2B5EF4-FFF2-40B4-BE49-F238E27FC236}">
                <a16:creationId xmlns:a16="http://schemas.microsoft.com/office/drawing/2014/main" id="{B412147F-CE7D-7A15-AA78-8B52AB6AE751}"/>
              </a:ext>
            </a:extLst>
          </p:cNvPr>
          <p:cNvSpPr>
            <a:spLocks noGrp="1"/>
          </p:cNvSpPr>
          <p:nvPr>
            <p:ph type="body" sz="quarter" idx="11"/>
          </p:nvPr>
        </p:nvSpPr>
        <p:spPr/>
        <p:txBody>
          <a:bodyPr/>
          <a:lstStyle/>
          <a:p>
            <a:pPr algn="ctr"/>
            <a:r>
              <a:rPr lang="pt-BR" sz="2800" dirty="0"/>
              <a:t>Resuma em uma única palavra suas perspectivas para o curso.</a:t>
            </a:r>
          </a:p>
        </p:txBody>
      </p:sp>
      <p:pic>
        <p:nvPicPr>
          <p:cNvPr id="6" name="Espaço Reservado para Imagem 5">
            <a:extLst>
              <a:ext uri="{FF2B5EF4-FFF2-40B4-BE49-F238E27FC236}">
                <a16:creationId xmlns:a16="http://schemas.microsoft.com/office/drawing/2014/main" id="{120ADDF4-ACE1-D01B-DAFF-3762CA196FF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6995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B6C21A-6015-8EF4-3212-028EEE3020D0}"/>
              </a:ext>
            </a:extLst>
          </p:cNvPr>
          <p:cNvSpPr>
            <a:spLocks noGrp="1"/>
          </p:cNvSpPr>
          <p:nvPr>
            <p:ph type="title"/>
          </p:nvPr>
        </p:nvSpPr>
        <p:spPr/>
        <p:txBody>
          <a:bodyPr/>
          <a:lstStyle/>
          <a:p>
            <a:r>
              <a:rPr lang="pt-BR" dirty="0"/>
              <a:t>perguntas</a:t>
            </a:r>
          </a:p>
        </p:txBody>
      </p:sp>
      <p:sp>
        <p:nvSpPr>
          <p:cNvPr id="3" name="Espaço Reservado para Conteúdo 2">
            <a:extLst>
              <a:ext uri="{FF2B5EF4-FFF2-40B4-BE49-F238E27FC236}">
                <a16:creationId xmlns:a16="http://schemas.microsoft.com/office/drawing/2014/main" id="{6FF5CE9D-7C49-E486-22FD-E8D254B3CE22}"/>
              </a:ext>
            </a:extLst>
          </p:cNvPr>
          <p:cNvSpPr>
            <a:spLocks noGrp="1"/>
          </p:cNvSpPr>
          <p:nvPr>
            <p:ph sz="quarter" idx="10"/>
          </p:nvPr>
        </p:nvSpPr>
        <p:spPr/>
        <p:txBody>
          <a:bodyPr/>
          <a:lstStyle/>
          <a:p>
            <a:r>
              <a:rPr lang="pt-BR" dirty="0"/>
              <a:t>Quais são as suas experiências com pessoas que buscam atendimento de saúde mental? Encaminham ou tentam solucionar?</a:t>
            </a:r>
          </a:p>
          <a:p>
            <a:r>
              <a:rPr lang="pt-BR" dirty="0"/>
              <a:t>Como profissional de saúde mental, você já sentiu que não consegue dar atendimento equitativo a todos os seus pacientes? Como você lida com a demanda tão grande de pacientes?</a:t>
            </a:r>
          </a:p>
          <a:p>
            <a:r>
              <a:rPr lang="pt-BR" dirty="0"/>
              <a:t>Quais são suas experiências com pacientes que apresentam muitas queixas?  </a:t>
            </a:r>
          </a:p>
        </p:txBody>
      </p:sp>
    </p:spTree>
    <p:extLst>
      <p:ext uri="{BB962C8B-B14F-4D97-AF65-F5344CB8AC3E}">
        <p14:creationId xmlns:p14="http://schemas.microsoft.com/office/powerpoint/2010/main" val="229042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C1307-9DC4-BAEC-CD99-1F9E0D1BF038}"/>
              </a:ext>
            </a:extLst>
          </p:cNvPr>
          <p:cNvSpPr>
            <a:spLocks noGrp="1"/>
          </p:cNvSpPr>
          <p:nvPr>
            <p:ph type="title"/>
          </p:nvPr>
        </p:nvSpPr>
        <p:spPr/>
        <p:txBody>
          <a:bodyPr/>
          <a:lstStyle/>
          <a:p>
            <a:r>
              <a:rPr lang="pt-BR" dirty="0"/>
              <a:t>Lacuna do tratamento de saúde mental</a:t>
            </a:r>
          </a:p>
        </p:txBody>
      </p:sp>
      <p:sp>
        <p:nvSpPr>
          <p:cNvPr id="3" name="Espaço Reservado para Conteúdo 2">
            <a:extLst>
              <a:ext uri="{FF2B5EF4-FFF2-40B4-BE49-F238E27FC236}">
                <a16:creationId xmlns:a16="http://schemas.microsoft.com/office/drawing/2014/main" id="{4C32B335-E0AA-6FCC-D3F9-F3D28988B6FC}"/>
              </a:ext>
            </a:extLst>
          </p:cNvPr>
          <p:cNvSpPr>
            <a:spLocks noGrp="1"/>
          </p:cNvSpPr>
          <p:nvPr>
            <p:ph sz="quarter" idx="10"/>
          </p:nvPr>
        </p:nvSpPr>
        <p:spPr/>
        <p:txBody>
          <a:bodyPr anchor="ctr"/>
          <a:lstStyle/>
          <a:p>
            <a:r>
              <a:rPr lang="pt-BR" dirty="0"/>
              <a:t>Os transtornos mentais, neurológicas e por uso de substâncias são responsáveis por 14% da carga global das doenças.</a:t>
            </a:r>
          </a:p>
          <a:p>
            <a:r>
              <a:rPr lang="pt-BR" dirty="0"/>
              <a:t>Entre 75% a 90% dos indivíduos com esses transtornos não recebem o tratamento necessário, apesar da eficácia dos tratamentos disponíveis.</a:t>
            </a:r>
          </a:p>
          <a:p>
            <a:pPr marL="0" indent="0" algn="just">
              <a:buNone/>
            </a:pPr>
            <a:endParaRPr lang="pt-BR" dirty="0"/>
          </a:p>
          <a:p>
            <a:pPr marL="0" indent="0" algn="just">
              <a:buNone/>
            </a:pPr>
            <a:endParaRPr lang="pt-BR" dirty="0"/>
          </a:p>
        </p:txBody>
      </p:sp>
    </p:spTree>
    <p:extLst>
      <p:ext uri="{BB962C8B-B14F-4D97-AF65-F5344CB8AC3E}">
        <p14:creationId xmlns:p14="http://schemas.microsoft.com/office/powerpoint/2010/main" val="180958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F8DC0D-CBB5-E6CD-C5BE-BAAF3F737024}"/>
              </a:ext>
            </a:extLst>
          </p:cNvPr>
          <p:cNvSpPr>
            <a:spLocks noGrp="1"/>
          </p:cNvSpPr>
          <p:nvPr>
            <p:ph type="title"/>
          </p:nvPr>
        </p:nvSpPr>
        <p:spPr/>
        <p:txBody>
          <a:bodyPr/>
          <a:lstStyle/>
          <a:p>
            <a:r>
              <a:rPr lang="pt-BR" dirty="0"/>
              <a:t>LACUNA EM SAÚDE MENTAL</a:t>
            </a:r>
          </a:p>
        </p:txBody>
      </p:sp>
      <p:pic>
        <p:nvPicPr>
          <p:cNvPr id="6" name="Espaço Reservado para Imagem 5">
            <a:extLst>
              <a:ext uri="{FF2B5EF4-FFF2-40B4-BE49-F238E27FC236}">
                <a16:creationId xmlns:a16="http://schemas.microsoft.com/office/drawing/2014/main" id="{036A5106-BC6A-600F-A5D2-65D889006A60}"/>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pic>
        <p:nvPicPr>
          <p:cNvPr id="8" name="Espaço Reservado para Imagem 7">
            <a:extLst>
              <a:ext uri="{FF2B5EF4-FFF2-40B4-BE49-F238E27FC236}">
                <a16:creationId xmlns:a16="http://schemas.microsoft.com/office/drawing/2014/main" id="{8B0D0EEC-9197-B6E3-3B30-7450D3A771FB}"/>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70224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D7B7E0-CED6-FBFD-E509-DE818B6C8D73}"/>
              </a:ext>
            </a:extLst>
          </p:cNvPr>
          <p:cNvSpPr>
            <a:spLocks noGrp="1"/>
          </p:cNvSpPr>
          <p:nvPr>
            <p:ph type="title"/>
          </p:nvPr>
        </p:nvSpPr>
        <p:spPr/>
        <p:txBody>
          <a:bodyPr/>
          <a:lstStyle/>
          <a:p>
            <a:r>
              <a:rPr lang="pt-BR" dirty="0"/>
              <a:t>Programa </a:t>
            </a:r>
            <a:r>
              <a:rPr lang="pt-BR" dirty="0" err="1"/>
              <a:t>mhgap</a:t>
            </a:r>
            <a:endParaRPr lang="pt-BR" dirty="0"/>
          </a:p>
        </p:txBody>
      </p:sp>
      <p:pic>
        <p:nvPicPr>
          <p:cNvPr id="6" name="Imagem 5">
            <a:extLst>
              <a:ext uri="{FF2B5EF4-FFF2-40B4-BE49-F238E27FC236}">
                <a16:creationId xmlns:a16="http://schemas.microsoft.com/office/drawing/2014/main" id="{9E25F450-D445-23E6-02A7-8900DBB3122D}"/>
              </a:ext>
            </a:extLst>
          </p:cNvPr>
          <p:cNvPicPr>
            <a:picLocks noChangeAspect="1"/>
          </p:cNvPicPr>
          <p:nvPr/>
        </p:nvPicPr>
        <p:blipFill rotWithShape="1">
          <a:blip r:embed="rId2"/>
          <a:srcRect l="15460" t="26927" r="52245" b="13451"/>
          <a:stretch/>
        </p:blipFill>
        <p:spPr>
          <a:xfrm>
            <a:off x="1567543" y="1518193"/>
            <a:ext cx="4665305" cy="4842189"/>
          </a:xfrm>
          <a:prstGeom prst="rect">
            <a:avLst/>
          </a:prstGeom>
        </p:spPr>
      </p:pic>
    </p:spTree>
    <p:extLst>
      <p:ext uri="{BB962C8B-B14F-4D97-AF65-F5344CB8AC3E}">
        <p14:creationId xmlns:p14="http://schemas.microsoft.com/office/powerpoint/2010/main" val="368257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ADF86B-3B09-B721-F1A6-8D28DBEE7777}"/>
              </a:ext>
            </a:extLst>
          </p:cNvPr>
          <p:cNvSpPr>
            <a:spLocks noGrp="1"/>
          </p:cNvSpPr>
          <p:nvPr>
            <p:ph type="title"/>
          </p:nvPr>
        </p:nvSpPr>
        <p:spPr/>
        <p:txBody>
          <a:bodyPr/>
          <a:lstStyle/>
          <a:p>
            <a:r>
              <a:rPr lang="pt-BR" dirty="0"/>
              <a:t>Algumas Razões para lacuna de tratamento</a:t>
            </a:r>
          </a:p>
        </p:txBody>
      </p:sp>
      <p:sp>
        <p:nvSpPr>
          <p:cNvPr id="3" name="Espaço Reservado para Conteúdo 2">
            <a:extLst>
              <a:ext uri="{FF2B5EF4-FFF2-40B4-BE49-F238E27FC236}">
                <a16:creationId xmlns:a16="http://schemas.microsoft.com/office/drawing/2014/main" id="{088A4A15-9065-233B-2DD3-028F963FAF70}"/>
              </a:ext>
            </a:extLst>
          </p:cNvPr>
          <p:cNvSpPr>
            <a:spLocks noGrp="1"/>
          </p:cNvSpPr>
          <p:nvPr>
            <p:ph sz="quarter" idx="10"/>
          </p:nvPr>
        </p:nvSpPr>
        <p:spPr/>
        <p:txBody>
          <a:bodyPr anchor="ctr"/>
          <a:lstStyle/>
          <a:p>
            <a:r>
              <a:rPr lang="pt-BR" dirty="0"/>
              <a:t>Pessoas que não sabem que têm transtornos mentais, neurológicos e por uso de substâncias</a:t>
            </a:r>
          </a:p>
          <a:p>
            <a:r>
              <a:rPr lang="pt-BR" dirty="0"/>
              <a:t>Falta de acesso a cuidados</a:t>
            </a:r>
          </a:p>
          <a:p>
            <a:r>
              <a:rPr lang="pt-BR" dirty="0"/>
              <a:t>Deficiência de profissionais especializados </a:t>
            </a:r>
          </a:p>
          <a:p>
            <a:r>
              <a:rPr lang="pt-BR" dirty="0"/>
              <a:t>Não podem pagar o tratamento</a:t>
            </a:r>
          </a:p>
        </p:txBody>
      </p:sp>
    </p:spTree>
    <p:extLst>
      <p:ext uri="{BB962C8B-B14F-4D97-AF65-F5344CB8AC3E}">
        <p14:creationId xmlns:p14="http://schemas.microsoft.com/office/powerpoint/2010/main" val="42800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AA19DD-71D1-EAC1-66AD-E9A5CE36180F}"/>
              </a:ext>
            </a:extLst>
          </p:cNvPr>
          <p:cNvSpPr>
            <a:spLocks noGrp="1"/>
          </p:cNvSpPr>
          <p:nvPr>
            <p:ph type="title"/>
          </p:nvPr>
        </p:nvSpPr>
        <p:spPr/>
        <p:txBody>
          <a:bodyPr/>
          <a:lstStyle/>
          <a:p>
            <a:r>
              <a:rPr lang="pt-BR" dirty="0"/>
              <a:t>Deficiência de profissionais especializados</a:t>
            </a:r>
          </a:p>
        </p:txBody>
      </p:sp>
      <p:sp>
        <p:nvSpPr>
          <p:cNvPr id="3" name="Espaço Reservado para Conteúdo 2">
            <a:extLst>
              <a:ext uri="{FF2B5EF4-FFF2-40B4-BE49-F238E27FC236}">
                <a16:creationId xmlns:a16="http://schemas.microsoft.com/office/drawing/2014/main" id="{AFF357BE-4C85-972D-50E3-5857DD602D06}"/>
              </a:ext>
            </a:extLst>
          </p:cNvPr>
          <p:cNvSpPr>
            <a:spLocks noGrp="1"/>
          </p:cNvSpPr>
          <p:nvPr>
            <p:ph sz="quarter" idx="10"/>
          </p:nvPr>
        </p:nvSpPr>
        <p:spPr/>
        <p:txBody>
          <a:bodyPr/>
          <a:lstStyle/>
          <a:p>
            <a:endParaRPr lang="pt-BR"/>
          </a:p>
        </p:txBody>
      </p:sp>
      <p:pic>
        <p:nvPicPr>
          <p:cNvPr id="5" name="Imagem 4">
            <a:extLst>
              <a:ext uri="{FF2B5EF4-FFF2-40B4-BE49-F238E27FC236}">
                <a16:creationId xmlns:a16="http://schemas.microsoft.com/office/drawing/2014/main" id="{A674264F-10B0-9CAB-D946-52182CFB0732}"/>
              </a:ext>
            </a:extLst>
          </p:cNvPr>
          <p:cNvPicPr>
            <a:picLocks noChangeAspect="1"/>
          </p:cNvPicPr>
          <p:nvPr/>
        </p:nvPicPr>
        <p:blipFill rotWithShape="1">
          <a:blip r:embed="rId2"/>
          <a:srcRect l="7065" t="14476" r="7787" b="6452"/>
          <a:stretch/>
        </p:blipFill>
        <p:spPr>
          <a:xfrm>
            <a:off x="683999" y="1886471"/>
            <a:ext cx="11231777" cy="4664331"/>
          </a:xfrm>
          <a:prstGeom prst="rect">
            <a:avLst/>
          </a:prstGeom>
        </p:spPr>
      </p:pic>
    </p:spTree>
    <p:extLst>
      <p:ext uri="{BB962C8B-B14F-4D97-AF65-F5344CB8AC3E}">
        <p14:creationId xmlns:p14="http://schemas.microsoft.com/office/powerpoint/2010/main" val="130226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5A8E80-29F2-62DB-5061-D88F04E5EC6E}"/>
              </a:ext>
            </a:extLst>
          </p:cNvPr>
          <p:cNvSpPr>
            <a:spLocks noGrp="1"/>
          </p:cNvSpPr>
          <p:nvPr>
            <p:ph type="title"/>
          </p:nvPr>
        </p:nvSpPr>
        <p:spPr/>
        <p:txBody>
          <a:bodyPr/>
          <a:lstStyle/>
          <a:p>
            <a:r>
              <a:rPr lang="pt-BR" dirty="0"/>
              <a:t>Programa de Ação para Reduzir  as</a:t>
            </a:r>
            <a:br>
              <a:rPr lang="pt-BR" dirty="0"/>
            </a:br>
            <a:r>
              <a:rPr lang="pt-BR" dirty="0"/>
              <a:t>Lacunas em Saúde Mental (</a:t>
            </a:r>
            <a:r>
              <a:rPr lang="pt-BR" dirty="0" err="1"/>
              <a:t>mhGAP</a:t>
            </a:r>
            <a:r>
              <a:rPr lang="pt-BR" dirty="0"/>
              <a:t>)</a:t>
            </a:r>
          </a:p>
        </p:txBody>
      </p:sp>
      <p:sp>
        <p:nvSpPr>
          <p:cNvPr id="3" name="Espaço Reservado para Conteúdo 2">
            <a:extLst>
              <a:ext uri="{FF2B5EF4-FFF2-40B4-BE49-F238E27FC236}">
                <a16:creationId xmlns:a16="http://schemas.microsoft.com/office/drawing/2014/main" id="{D97E82B7-F4D9-F832-8C49-FE8BA837C56F}"/>
              </a:ext>
            </a:extLst>
          </p:cNvPr>
          <p:cNvSpPr>
            <a:spLocks noGrp="1"/>
          </p:cNvSpPr>
          <p:nvPr>
            <p:ph sz="quarter" idx="10"/>
          </p:nvPr>
        </p:nvSpPr>
        <p:spPr/>
        <p:txBody>
          <a:bodyPr/>
          <a:lstStyle/>
          <a:p>
            <a:r>
              <a:rPr lang="pt-BR" dirty="0"/>
              <a:t>O </a:t>
            </a:r>
            <a:r>
              <a:rPr lang="pt-BR" dirty="0" err="1"/>
              <a:t>mhGAP</a:t>
            </a:r>
            <a:r>
              <a:rPr lang="pt-BR" dirty="0"/>
              <a:t> é um programa da OMS, lançado em 2008, para ampliar os cuidados com os transtornos mentais, neurológicos e por uso de substâncias</a:t>
            </a:r>
          </a:p>
          <a:p>
            <a:r>
              <a:rPr lang="pt-BR" dirty="0"/>
              <a:t>Com os cuidados adequados e medicamentosos, o programa </a:t>
            </a:r>
            <a:r>
              <a:rPr lang="pt-BR" dirty="0" err="1"/>
              <a:t>mhGAP</a:t>
            </a:r>
            <a:r>
              <a:rPr lang="pt-BR" dirty="0"/>
              <a:t> visa tratar milhões de pessoas para depressão, psicoses e epilepsia, mesmo em locais com recursos limitados</a:t>
            </a:r>
          </a:p>
          <a:p>
            <a:r>
              <a:rPr lang="pt-BR" dirty="0"/>
              <a:t>O foco do programa </a:t>
            </a:r>
            <a:r>
              <a:rPr lang="pt-BR" dirty="0" err="1"/>
              <a:t>mhGAP</a:t>
            </a:r>
            <a:r>
              <a:rPr lang="pt-BR" dirty="0"/>
              <a:t> é aumentar os cuidados não especializados para atender às necessidades não atendidas das pessoas com transtornos</a:t>
            </a:r>
          </a:p>
        </p:txBody>
      </p:sp>
    </p:spTree>
    <p:extLst>
      <p:ext uri="{BB962C8B-B14F-4D97-AF65-F5344CB8AC3E}">
        <p14:creationId xmlns:p14="http://schemas.microsoft.com/office/powerpoint/2010/main" val="117353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7485_TF00450287.potx" id="{814D308D-9714-4366-95F6-F5AC3AF417DF}" vid="{3CF6833A-9199-401F-BA88-00AE8E801A7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C66BDC7-24D2-4343-8D41-18F9C23F860A}">
  <ds:schemaRefs>
    <ds:schemaRef ds:uri="http://schemas.microsoft.com/sharepoint/v3/contenttype/forms"/>
  </ds:schemaRefs>
</ds:datastoreItem>
</file>

<file path=customXml/itemProps3.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Apresentação de consultório de assistência médica</Template>
  <TotalTime>703</TotalTime>
  <Words>2533</Words>
  <Application>Microsoft Office PowerPoint</Application>
  <PresentationFormat>Widescreen</PresentationFormat>
  <Paragraphs>131</Paragraphs>
  <Slides>14</Slides>
  <Notes>9</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14</vt:i4>
      </vt:variant>
    </vt:vector>
  </HeadingPairs>
  <TitlesOfParts>
    <vt:vector size="20" baseType="lpstr">
      <vt:lpstr>Arial</vt:lpstr>
      <vt:lpstr>Arial </vt:lpstr>
      <vt:lpstr>Calibri</vt:lpstr>
      <vt:lpstr>Gill Sans MT</vt:lpstr>
      <vt:lpstr>Google Sans</vt:lpstr>
      <vt:lpstr>Tema do Office</vt:lpstr>
      <vt:lpstr>Apresentação do PowerPoint</vt:lpstr>
      <vt:lpstr>Nuvem de palavras</vt:lpstr>
      <vt:lpstr>perguntas</vt:lpstr>
      <vt:lpstr>Lacuna do tratamento de saúde mental</vt:lpstr>
      <vt:lpstr>LACUNA EM SAÚDE MENTAL</vt:lpstr>
      <vt:lpstr>Programa mhgap</vt:lpstr>
      <vt:lpstr>Algumas Razões para lacuna de tratamento</vt:lpstr>
      <vt:lpstr>Deficiência de profissionais especializados</vt:lpstr>
      <vt:lpstr>Programa de Ação para Reduzir  as Lacunas em Saúde Mental (mhGAP)</vt:lpstr>
      <vt:lpstr>O MAPA</vt:lpstr>
      <vt:lpstr>Qual é o público-alvo do mhGAP?</vt:lpstr>
      <vt:lpstr>7 BONS MOTIVOS PARA INTEGRAR  A SAÚDE MENTAL EM CUIDADOS DE SAÚDE NÃO ESPECIALIZADOS</vt:lpstr>
      <vt:lpstr>Manual de Intervenções MI-mhGAP Versão 2.0</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SUA saúde Solução do OFFICE</dc:title>
  <dc:creator>Marcio Tintina</dc:creator>
  <cp:lastModifiedBy>Marcio Tintina</cp:lastModifiedBy>
  <cp:revision>14</cp:revision>
  <dcterms:created xsi:type="dcterms:W3CDTF">2023-08-02T11:12:00Z</dcterms:created>
  <dcterms:modified xsi:type="dcterms:W3CDTF">2023-08-08T14:38:47Z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